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4" r:id="rId2"/>
    <p:sldId id="257" r:id="rId3"/>
    <p:sldId id="258" r:id="rId4"/>
    <p:sldId id="259" r:id="rId5"/>
    <p:sldId id="260" r:id="rId6"/>
    <p:sldId id="261" r:id="rId7"/>
    <p:sldId id="262" r:id="rId8"/>
    <p:sldId id="263" r:id="rId9"/>
  </p:sldIdLst>
  <p:sldSz cx="9144000" cy="6858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5EA74ED-2140-41FF-91F9-46EE5E578A2C}" type="datetimeFigureOut">
              <a:rPr lang="en-US" smtClean="0"/>
              <a:pPr/>
              <a:t>2/8/2018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6953D6-9712-4DF0-8E2B-8B0B32A545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EA74ED-2140-41FF-91F9-46EE5E578A2C}"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953D6-9712-4DF0-8E2B-8B0B32A54522}" type="slidenum">
              <a:rPr lang="en-US" smtClean="0"/>
              <a:pPr/>
              <a:t>‹#›</a:t>
            </a:fld>
            <a:endParaRPr 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EA74ED-2140-41FF-91F9-46EE5E578A2C}"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953D6-9712-4DF0-8E2B-8B0B32A54522}" type="slidenum">
              <a:rPr lang="en-US" smtClean="0"/>
              <a:pPr/>
              <a:t>‹#›</a:t>
            </a:fld>
            <a:endParaRPr 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EA74ED-2140-41FF-91F9-46EE5E578A2C}"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953D6-9712-4DF0-8E2B-8B0B32A54522}" type="slidenum">
              <a:rPr lang="en-US" smtClean="0"/>
              <a:pPr/>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5EA74ED-2140-41FF-91F9-46EE5E578A2C}"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953D6-9712-4DF0-8E2B-8B0B32A545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5EA74ED-2140-41FF-91F9-46EE5E578A2C}" type="datetimeFigureOut">
              <a:rPr lang="en-US" smtClean="0"/>
              <a:pPr/>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953D6-9712-4DF0-8E2B-8B0B32A54522}" type="slidenum">
              <a:rPr lang="en-US" smtClean="0"/>
              <a:pPr/>
              <a:t>‹#›</a:t>
            </a:fld>
            <a:endParaRPr 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5EA74ED-2140-41FF-91F9-46EE5E578A2C}" type="datetimeFigureOut">
              <a:rPr lang="en-US" smtClean="0"/>
              <a:pPr/>
              <a:t>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6953D6-9712-4DF0-8E2B-8B0B32A54522}" type="slidenum">
              <a:rPr lang="en-US" smtClean="0"/>
              <a:pPr/>
              <a:t>‹#›</a:t>
            </a:fld>
            <a:endParaRPr 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5EA74ED-2140-41FF-91F9-46EE5E578A2C}" type="datetimeFigureOut">
              <a:rPr lang="en-US" smtClean="0"/>
              <a:pPr/>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6953D6-9712-4DF0-8E2B-8B0B32A54522}" type="slidenum">
              <a:rPr lang="en-US" smtClean="0"/>
              <a:pPr/>
              <a:t>‹#›</a:t>
            </a:fld>
            <a:endParaRPr 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A74ED-2140-41FF-91F9-46EE5E578A2C}" type="datetimeFigureOut">
              <a:rPr lang="en-US" smtClean="0"/>
              <a:pPr/>
              <a:t>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6953D6-9712-4DF0-8E2B-8B0B32A54522}" type="slidenum">
              <a:rPr lang="en-US" smtClean="0"/>
              <a:pPr/>
              <a:t>‹#›</a:t>
            </a:fld>
            <a:endParaRPr 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5EA74ED-2140-41FF-91F9-46EE5E578A2C}" type="datetimeFigureOut">
              <a:rPr lang="en-US" smtClean="0"/>
              <a:pPr/>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953D6-9712-4DF0-8E2B-8B0B32A54522}" type="slidenum">
              <a:rPr lang="en-US" smtClean="0"/>
              <a:pPr/>
              <a:t>‹#›</a:t>
            </a:fld>
            <a:endParaRPr 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5EA74ED-2140-41FF-91F9-46EE5E578A2C}" type="datetimeFigureOut">
              <a:rPr lang="en-US" smtClean="0"/>
              <a:pPr/>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6953D6-9712-4DF0-8E2B-8B0B32A5452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EA74ED-2140-41FF-91F9-46EE5E578A2C}" type="datetimeFigureOut">
              <a:rPr lang="en-US" smtClean="0"/>
              <a:pPr/>
              <a:t>2/8/2018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6953D6-9712-4DF0-8E2B-8B0B32A5452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wipe dir="r"/>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fontAlgn="base">
              <a:buNone/>
            </a:pPr>
            <a:r>
              <a:rPr lang="en-US" sz="1800" b="1" u="sng" dirty="0">
                <a:latin typeface="Arial" pitchFamily="34" charset="0"/>
                <a:cs typeface="Arial" pitchFamily="34" charset="0"/>
              </a:rPr>
              <a:t>Sharia Law:</a:t>
            </a:r>
            <a:endParaRPr lang="en-US" sz="1800" b="1" dirty="0">
              <a:latin typeface="Arial" pitchFamily="34" charset="0"/>
              <a:cs typeface="Arial" pitchFamily="34" charset="0"/>
            </a:endParaRPr>
          </a:p>
          <a:p>
            <a:pPr fontAlgn="base">
              <a:buNone/>
            </a:pPr>
            <a:r>
              <a:rPr lang="en-US" sz="1800" dirty="0">
                <a:latin typeface="Arial" pitchFamily="34" charset="0"/>
                <a:cs typeface="Arial" pitchFamily="34" charset="0"/>
              </a:rPr>
              <a:t> </a:t>
            </a:r>
          </a:p>
          <a:p>
            <a:pPr algn="just">
              <a:lnSpc>
                <a:spcPct val="150000"/>
              </a:lnSpc>
              <a:buNone/>
            </a:pPr>
            <a:r>
              <a:rPr lang="en-US" sz="1800" b="1" dirty="0">
                <a:latin typeface="Arial" pitchFamily="34" charset="0"/>
                <a:cs typeface="Arial" pitchFamily="34" charset="0"/>
              </a:rPr>
              <a:t>Definition</a:t>
            </a:r>
            <a:r>
              <a:rPr lang="en-US" sz="1800" dirty="0">
                <a:latin typeface="Arial" pitchFamily="34" charset="0"/>
                <a:cs typeface="Arial" pitchFamily="34" charset="0"/>
              </a:rPr>
              <a:t>: (Arabic: </a:t>
            </a:r>
            <a:r>
              <a:rPr lang="ar-SA" sz="1800" dirty="0">
                <a:latin typeface="Arial" pitchFamily="34" charset="0"/>
                <a:cs typeface="Arial" pitchFamily="34" charset="0"/>
              </a:rPr>
              <a:t>شريعة</a:t>
            </a:r>
            <a:r>
              <a:rPr lang="en-US" sz="1800" dirty="0">
                <a:latin typeface="Arial" pitchFamily="34" charset="0"/>
                <a:cs typeface="Arial" pitchFamily="34" charset="0"/>
              </a:rPr>
              <a:t>) is the body of Islamic law. The term means "way" or "path"; </a:t>
            </a:r>
          </a:p>
          <a:p>
            <a:pPr algn="just">
              <a:lnSpc>
                <a:spcPct val="150000"/>
              </a:lnSpc>
              <a:buNone/>
            </a:pPr>
            <a:r>
              <a:rPr lang="en-US" sz="1800" dirty="0">
                <a:latin typeface="Arial" pitchFamily="34" charset="0"/>
                <a:cs typeface="Arial" pitchFamily="34" charset="0"/>
              </a:rPr>
              <a:t>it is the legal framework within which the public and some private aspects of life are </a:t>
            </a:r>
          </a:p>
          <a:p>
            <a:pPr algn="just">
              <a:lnSpc>
                <a:spcPct val="150000"/>
              </a:lnSpc>
              <a:buNone/>
            </a:pPr>
            <a:r>
              <a:rPr lang="en-US" sz="1800" dirty="0">
                <a:latin typeface="Arial" pitchFamily="34" charset="0"/>
                <a:cs typeface="Arial" pitchFamily="34" charset="0"/>
              </a:rPr>
              <a:t>regulated for </a:t>
            </a:r>
            <a:r>
              <a:rPr lang="en-US" sz="1800" i="1" u="sng" dirty="0">
                <a:latin typeface="Arial" pitchFamily="34" charset="0"/>
                <a:cs typeface="Arial" pitchFamily="34" charset="0"/>
              </a:rPr>
              <a:t>those living in a legal system based on Islam</a:t>
            </a:r>
            <a:r>
              <a:rPr lang="en-US" sz="1800" u="sng" dirty="0">
                <a:latin typeface="Arial" pitchFamily="34" charset="0"/>
                <a:cs typeface="Arial" pitchFamily="34" charset="0"/>
              </a:rPr>
              <a:t>.</a:t>
            </a:r>
            <a:endParaRPr lang="en-US" sz="1800" dirty="0">
              <a:latin typeface="Arial" pitchFamily="34" charset="0"/>
              <a:cs typeface="Arial" pitchFamily="34" charset="0"/>
            </a:endParaRPr>
          </a:p>
          <a:p>
            <a:pPr algn="just">
              <a:lnSpc>
                <a:spcPct val="150000"/>
              </a:lnSpc>
              <a:buNone/>
            </a:pPr>
            <a:r>
              <a:rPr lang="en-US" sz="1800" b="1" dirty="0">
                <a:latin typeface="Arial" pitchFamily="34" charset="0"/>
                <a:cs typeface="Arial" pitchFamily="34" charset="0"/>
              </a:rPr>
              <a:t>Sharia</a:t>
            </a:r>
            <a:r>
              <a:rPr lang="en-US" sz="1800" dirty="0">
                <a:latin typeface="Arial" pitchFamily="34" charset="0"/>
                <a:cs typeface="Arial" pitchFamily="34" charset="0"/>
              </a:rPr>
              <a:t> deals with all aspects of day-to-day life, including politics, economics, banking </a:t>
            </a:r>
          </a:p>
          <a:p>
            <a:pPr algn="just">
              <a:lnSpc>
                <a:spcPct val="150000"/>
              </a:lnSpc>
              <a:buNone/>
            </a:pPr>
            <a:r>
              <a:rPr lang="en-US" sz="1800" dirty="0">
                <a:latin typeface="Arial" pitchFamily="34" charset="0"/>
                <a:cs typeface="Arial" pitchFamily="34" charset="0"/>
              </a:rPr>
              <a:t>law, contract law, sexuality, and social issues. It also includes religious, civil, moral, </a:t>
            </a:r>
          </a:p>
          <a:p>
            <a:pPr algn="just">
              <a:lnSpc>
                <a:spcPct val="150000"/>
              </a:lnSpc>
              <a:buNone/>
            </a:pPr>
            <a:r>
              <a:rPr lang="en-US" sz="1800" dirty="0">
                <a:latin typeface="Arial" pitchFamily="34" charset="0"/>
                <a:cs typeface="Arial" pitchFamily="34" charset="0"/>
              </a:rPr>
              <a:t>cultural, and commercial rulings. It governs personal, family, national, and </a:t>
            </a:r>
          </a:p>
          <a:p>
            <a:pPr algn="just">
              <a:lnSpc>
                <a:spcPct val="150000"/>
              </a:lnSpc>
              <a:buNone/>
            </a:pPr>
            <a:r>
              <a:rPr lang="en-US" sz="1800" dirty="0">
                <a:latin typeface="Arial" pitchFamily="34" charset="0"/>
                <a:cs typeface="Arial" pitchFamily="34" charset="0"/>
              </a:rPr>
              <a:t>international relations. All of these are included under the title of "Sharia Law". </a:t>
            </a:r>
          </a:p>
          <a:p>
            <a:pPr algn="just">
              <a:lnSpc>
                <a:spcPct val="150000"/>
              </a:lnSpc>
              <a:buNone/>
            </a:pPr>
            <a:r>
              <a:rPr lang="en-US" sz="1800" b="1" dirty="0">
                <a:latin typeface="Arial" pitchFamily="34" charset="0"/>
                <a:cs typeface="Arial" pitchFamily="34" charset="0"/>
              </a:rPr>
              <a:t>There</a:t>
            </a:r>
            <a:r>
              <a:rPr lang="en-US" sz="1800" dirty="0">
                <a:latin typeface="Arial" pitchFamily="34" charset="0"/>
                <a:cs typeface="Arial" pitchFamily="34" charset="0"/>
              </a:rPr>
              <a:t> is not a strictly codified uniform set of laws that can be called Sharia. It is more </a:t>
            </a:r>
          </a:p>
          <a:p>
            <a:pPr algn="just">
              <a:lnSpc>
                <a:spcPct val="150000"/>
              </a:lnSpc>
              <a:buNone/>
            </a:pPr>
            <a:r>
              <a:rPr lang="en-US" sz="1800" dirty="0">
                <a:latin typeface="Arial" pitchFamily="34" charset="0"/>
                <a:cs typeface="Arial" pitchFamily="34" charset="0"/>
              </a:rPr>
              <a:t>like a system of several laws, based on the Qur’an, </a:t>
            </a:r>
            <a:r>
              <a:rPr lang="en-US" sz="1800" dirty="0" err="1">
                <a:latin typeface="Arial" pitchFamily="34" charset="0"/>
                <a:cs typeface="Arial" pitchFamily="34" charset="0"/>
              </a:rPr>
              <a:t>Hadith</a:t>
            </a:r>
            <a:r>
              <a:rPr lang="en-US" sz="1800" dirty="0">
                <a:latin typeface="Arial" pitchFamily="34" charset="0"/>
                <a:cs typeface="Arial" pitchFamily="34" charset="0"/>
              </a:rPr>
              <a:t> and centuries of debates, </a:t>
            </a:r>
          </a:p>
          <a:p>
            <a:pPr algn="just">
              <a:lnSpc>
                <a:spcPct val="150000"/>
              </a:lnSpc>
              <a:buNone/>
            </a:pPr>
            <a:r>
              <a:rPr lang="en-US" sz="1800" dirty="0">
                <a:latin typeface="Arial" pitchFamily="34" charset="0"/>
                <a:cs typeface="Arial" pitchFamily="34" charset="0"/>
              </a:rPr>
              <a:t>interpretations and precedent.</a:t>
            </a:r>
          </a:p>
          <a:p>
            <a:pPr algn="just">
              <a:lnSpc>
                <a:spcPct val="150000"/>
              </a:lnSpc>
              <a:buNone/>
            </a:pPr>
            <a:r>
              <a:rPr lang="en-US" sz="1800" b="1" dirty="0">
                <a:latin typeface="Arial" pitchFamily="34" charset="0"/>
                <a:cs typeface="Arial" pitchFamily="34" charset="0"/>
              </a:rPr>
              <a:t>Islamic</a:t>
            </a:r>
            <a:r>
              <a:rPr lang="en-US" sz="1800" dirty="0">
                <a:latin typeface="Arial" pitchFamily="34" charset="0"/>
                <a:cs typeface="Arial" pitchFamily="34" charset="0"/>
              </a:rPr>
              <a:t> shariah is not implemented in any country of the world; most Muslim </a:t>
            </a:r>
          </a:p>
          <a:p>
            <a:pPr algn="just">
              <a:lnSpc>
                <a:spcPct val="150000"/>
              </a:lnSpc>
              <a:buNone/>
            </a:pPr>
            <a:r>
              <a:rPr lang="en-US" sz="1800" dirty="0">
                <a:latin typeface="Arial" pitchFamily="34" charset="0"/>
                <a:cs typeface="Arial" pitchFamily="34" charset="0"/>
              </a:rPr>
              <a:t>countries have their own laws and chosen only few of laws from Islamic shariah.                           </a:t>
            </a:r>
          </a:p>
          <a:p>
            <a:pPr algn="just">
              <a:lnSpc>
                <a:spcPct val="150000"/>
              </a:lnSpc>
              <a:buNone/>
            </a:pPr>
            <a:r>
              <a:rPr lang="en-US" sz="1800" dirty="0">
                <a:latin typeface="Arial" pitchFamily="34" charset="0"/>
                <a:cs typeface="Arial" pitchFamily="34" charset="0"/>
              </a:rPr>
              <a:t>                                                                                                                                   (1)</a:t>
            </a:r>
          </a:p>
          <a:p>
            <a:endParaRPr lang="en-US" dirty="0"/>
          </a:p>
        </p:txBody>
      </p:sp>
      <p:pic>
        <p:nvPicPr>
          <p:cNvPr id="4" name="Picture 3" descr="stock-vector-sharia-scale-symbolizing-justice-with-crescent-traditional-law-and-code-of-ethics-of-islam-445942192.jpg"/>
          <p:cNvPicPr>
            <a:picLocks noChangeAspect="1"/>
          </p:cNvPicPr>
          <p:nvPr/>
        </p:nvPicPr>
        <p:blipFill>
          <a:blip r:embed="rId2" cstate="print"/>
          <a:stretch>
            <a:fillRect/>
          </a:stretch>
        </p:blipFill>
        <p:spPr>
          <a:xfrm>
            <a:off x="8077200" y="152400"/>
            <a:ext cx="838200" cy="762000"/>
          </a:xfrm>
          <a:prstGeom prst="rect">
            <a:avLst/>
          </a:prstGeom>
          <a:ln>
            <a:noFill/>
          </a:ln>
          <a:effectLst>
            <a:outerShdw blurRad="190500" algn="tl" rotWithShape="0">
              <a:srgbClr val="000000">
                <a:alpha val="70000"/>
              </a:srgbClr>
            </a:outerShdw>
          </a:effectLst>
        </p:spPr>
      </p:pic>
    </p:spTree>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77000"/>
          </a:xfrm>
        </p:spPr>
        <p:txBody>
          <a:bodyPr>
            <a:noAutofit/>
          </a:bodyPr>
          <a:lstStyle/>
          <a:p>
            <a:pPr>
              <a:lnSpc>
                <a:spcPct val="170000"/>
              </a:lnSpc>
              <a:buNone/>
            </a:pPr>
            <a:r>
              <a:rPr lang="en-US" sz="1700" b="1" dirty="0">
                <a:latin typeface="Arial" pitchFamily="34" charset="0"/>
                <a:cs typeface="Arial" pitchFamily="34" charset="0"/>
              </a:rPr>
              <a:t>Many religions</a:t>
            </a:r>
            <a:r>
              <a:rPr lang="en-US" sz="1700" dirty="0">
                <a:latin typeface="Arial" pitchFamily="34" charset="0"/>
                <a:cs typeface="Arial" pitchFamily="34" charset="0"/>
              </a:rPr>
              <a:t> have legal codes that offer ethical and moral guidelines for practitioners of the faith ― from the </a:t>
            </a:r>
            <a:r>
              <a:rPr lang="en-US" sz="1700" u="sng" dirty="0">
                <a:latin typeface="Arial" pitchFamily="34" charset="0"/>
                <a:cs typeface="Arial" pitchFamily="34" charset="0"/>
              </a:rPr>
              <a:t>canon law</a:t>
            </a:r>
            <a:r>
              <a:rPr lang="en-US" sz="1700" dirty="0">
                <a:latin typeface="Arial" pitchFamily="34" charset="0"/>
                <a:cs typeface="Arial" pitchFamily="34" charset="0"/>
              </a:rPr>
              <a:t> of the Catholic Church to Jewish religious rules and practices, called </a:t>
            </a:r>
            <a:r>
              <a:rPr lang="en-US" sz="1700" u="sng" dirty="0">
                <a:latin typeface="Arial" pitchFamily="34" charset="0"/>
                <a:cs typeface="Arial" pitchFamily="34" charset="0"/>
              </a:rPr>
              <a:t>Halakhah</a:t>
            </a:r>
            <a:r>
              <a:rPr lang="en-US" sz="1700" dirty="0">
                <a:latin typeface="Arial" pitchFamily="34" charset="0"/>
                <a:cs typeface="Arial" pitchFamily="34" charset="0"/>
              </a:rPr>
              <a:t>  (which, like Sharia, also means “the path that one walks.”) And just as opinions about these laws vary greatly within each of these traditions, Muslims around the world fall on a vast spectrum when it comes to how to interpret Sharia.</a:t>
            </a:r>
          </a:p>
          <a:p>
            <a:pPr>
              <a:lnSpc>
                <a:spcPct val="170000"/>
              </a:lnSpc>
              <a:buNone/>
            </a:pPr>
            <a:r>
              <a:rPr lang="en-US" sz="1700" dirty="0">
                <a:latin typeface="Arial" pitchFamily="34" charset="0"/>
                <a:cs typeface="Arial" pitchFamily="34" charset="0"/>
              </a:rPr>
              <a:t> </a:t>
            </a:r>
            <a:r>
              <a:rPr lang="en-US" sz="1700" b="1" u="sng" dirty="0">
                <a:latin typeface="Arial" pitchFamily="34" charset="0"/>
                <a:cs typeface="Arial" pitchFamily="34" charset="0"/>
              </a:rPr>
              <a:t>Resources of Sharia Law:</a:t>
            </a:r>
            <a:r>
              <a:rPr lang="en-US" sz="1700" b="1" dirty="0">
                <a:latin typeface="Arial" pitchFamily="34" charset="0"/>
                <a:cs typeface="Arial" pitchFamily="34" charset="0"/>
              </a:rPr>
              <a:t>  </a:t>
            </a:r>
            <a:r>
              <a:rPr lang="en-US" sz="1700" dirty="0">
                <a:latin typeface="Arial" pitchFamily="34" charset="0"/>
                <a:cs typeface="Arial" pitchFamily="34" charset="0"/>
              </a:rPr>
              <a:t>Can reach up to10 resources but all are driven from the main two resources the Quran and Sunnah: </a:t>
            </a:r>
          </a:p>
          <a:p>
            <a:pPr>
              <a:lnSpc>
                <a:spcPct val="170000"/>
              </a:lnSpc>
              <a:buNone/>
            </a:pPr>
            <a:r>
              <a:rPr lang="en-US" sz="1700" dirty="0">
                <a:latin typeface="Arial" pitchFamily="34" charset="0"/>
                <a:cs typeface="Arial" pitchFamily="34" charset="0"/>
              </a:rPr>
              <a:t>1- The Qur’an, which Muslims believe was verbally revealed by Allah to Muhammad (pbuh) through the angel Gabriel (</a:t>
            </a:r>
            <a:r>
              <a:rPr lang="en-US" sz="1700" u="sng" dirty="0">
                <a:latin typeface="Arial" pitchFamily="34" charset="0"/>
                <a:cs typeface="Arial" pitchFamily="34" charset="0"/>
              </a:rPr>
              <a:t>Jibril</a:t>
            </a:r>
            <a:r>
              <a:rPr lang="en-US" sz="1700" dirty="0">
                <a:latin typeface="Arial" pitchFamily="34" charset="0"/>
                <a:cs typeface="Arial" pitchFamily="34" charset="0"/>
              </a:rPr>
              <a:t>).</a:t>
            </a:r>
          </a:p>
          <a:p>
            <a:pPr>
              <a:lnSpc>
                <a:spcPct val="170000"/>
              </a:lnSpc>
              <a:buNone/>
            </a:pPr>
            <a:r>
              <a:rPr lang="en-US" sz="1700" dirty="0">
                <a:latin typeface="Arial" pitchFamily="34" charset="0"/>
                <a:cs typeface="Arial" pitchFamily="34" charset="0"/>
              </a:rPr>
              <a:t>2- The actions, words, and approval of Prophet Muhammad (pbuh), which is called the Sunnah.</a:t>
            </a:r>
          </a:p>
          <a:p>
            <a:pPr>
              <a:lnSpc>
                <a:spcPct val="170000"/>
              </a:lnSpc>
              <a:buNone/>
            </a:pPr>
            <a:r>
              <a:rPr lang="en-US" sz="1700" dirty="0">
                <a:latin typeface="Arial" pitchFamily="34" charset="0"/>
                <a:cs typeface="Arial" pitchFamily="34" charset="0"/>
              </a:rPr>
              <a:t>3- Consensus from the community by achieving recurrence </a:t>
            </a:r>
          </a:p>
          <a:p>
            <a:pPr>
              <a:lnSpc>
                <a:spcPct val="170000"/>
              </a:lnSpc>
              <a:buNone/>
            </a:pPr>
            <a:r>
              <a:rPr lang="en-US" sz="1700" dirty="0">
                <a:latin typeface="Arial" pitchFamily="34" charset="0"/>
                <a:cs typeface="Arial" pitchFamily="34" charset="0"/>
              </a:rPr>
              <a:t>4- </a:t>
            </a:r>
            <a:r>
              <a:rPr lang="en-US" sz="1700" dirty="0" err="1">
                <a:latin typeface="Arial" pitchFamily="34" charset="0"/>
                <a:cs typeface="Arial" pitchFamily="34" charset="0"/>
              </a:rPr>
              <a:t>Qiyas</a:t>
            </a:r>
            <a:r>
              <a:rPr lang="en-US" sz="1700" dirty="0">
                <a:latin typeface="Arial" pitchFamily="34" charset="0"/>
                <a:cs typeface="Arial" pitchFamily="34" charset="0"/>
              </a:rPr>
              <a:t> or legal reasoning                                                                           (2)</a:t>
            </a:r>
          </a:p>
        </p:txBody>
      </p:sp>
      <p:pic>
        <p:nvPicPr>
          <p:cNvPr id="4" name="Picture 3" descr="stock-vector-sharia-scale-symbolizing-justice-with-crescent-traditional-law-and-code-of-ethics-of-islam-445942192.jpg"/>
          <p:cNvPicPr>
            <a:picLocks noChangeAspect="1"/>
          </p:cNvPicPr>
          <p:nvPr/>
        </p:nvPicPr>
        <p:blipFill>
          <a:blip r:embed="rId2" cstate="print"/>
          <a:stretch>
            <a:fillRect/>
          </a:stretch>
        </p:blipFill>
        <p:spPr>
          <a:xfrm>
            <a:off x="7848600" y="5715000"/>
            <a:ext cx="1066800" cy="990600"/>
          </a:xfrm>
          <a:prstGeom prst="rect">
            <a:avLst/>
          </a:prstGeom>
          <a:ln>
            <a:noFill/>
          </a:ln>
          <a:effectLst>
            <a:outerShdw blurRad="190500" algn="tl" rotWithShape="0">
              <a:srgbClr val="000000">
                <a:alpha val="70000"/>
              </a:srgbClr>
            </a:outerShdw>
          </a:effectLst>
        </p:spPr>
      </p:pic>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fontScale="25000" lnSpcReduction="20000"/>
          </a:bodyPr>
          <a:lstStyle/>
          <a:p>
            <a:pPr algn="just">
              <a:buNone/>
            </a:pPr>
            <a:r>
              <a:rPr lang="en-US" sz="7200" b="1" dirty="0">
                <a:latin typeface="Arial" pitchFamily="34" charset="0"/>
                <a:cs typeface="Arial" pitchFamily="34" charset="0"/>
              </a:rPr>
              <a:t>Sharia law is divided into two main sections:</a:t>
            </a:r>
          </a:p>
          <a:p>
            <a:pPr algn="just">
              <a:lnSpc>
                <a:spcPct val="160000"/>
              </a:lnSpc>
            </a:pPr>
            <a:r>
              <a:rPr lang="en-US" sz="6400" dirty="0">
                <a:latin typeface="Arial" pitchFamily="34" charset="0"/>
                <a:cs typeface="Arial" pitchFamily="34" charset="0"/>
              </a:rPr>
              <a:t>The acts of worship, or </a:t>
            </a:r>
            <a:r>
              <a:rPr lang="en-US" sz="6400" b="1" u="sng" dirty="0">
                <a:latin typeface="Arial" pitchFamily="34" charset="0"/>
                <a:cs typeface="Arial" pitchFamily="34" charset="0"/>
              </a:rPr>
              <a:t>al-</a:t>
            </a:r>
            <a:r>
              <a:rPr lang="en-US" sz="6400" b="1" u="sng" dirty="0" err="1">
                <a:latin typeface="Arial" pitchFamily="34" charset="0"/>
                <a:cs typeface="Arial" pitchFamily="34" charset="0"/>
              </a:rPr>
              <a:t>ibadat</a:t>
            </a:r>
            <a:r>
              <a:rPr lang="en-US" sz="6400" dirty="0">
                <a:latin typeface="Arial" pitchFamily="34" charset="0"/>
                <a:cs typeface="Arial" pitchFamily="34" charset="0"/>
              </a:rPr>
              <a:t>, called the 5 pillars of Islam:</a:t>
            </a:r>
          </a:p>
          <a:p>
            <a:pPr algn="just">
              <a:lnSpc>
                <a:spcPct val="160000"/>
              </a:lnSpc>
              <a:buNone/>
            </a:pPr>
            <a:r>
              <a:rPr lang="en-US" sz="6400" dirty="0">
                <a:latin typeface="Arial" pitchFamily="34" charset="0"/>
                <a:cs typeface="Arial" pitchFamily="34" charset="0"/>
              </a:rPr>
              <a:t>-Affirmation (</a:t>
            </a:r>
            <a:r>
              <a:rPr lang="en-US" sz="6400" dirty="0" err="1">
                <a:latin typeface="Arial" pitchFamily="34" charset="0"/>
                <a:cs typeface="Arial" pitchFamily="34" charset="0"/>
              </a:rPr>
              <a:t>Shahadah</a:t>
            </a:r>
            <a:r>
              <a:rPr lang="en-US" sz="6400" dirty="0">
                <a:latin typeface="Arial" pitchFamily="34" charset="0"/>
                <a:cs typeface="Arial" pitchFamily="34" charset="0"/>
              </a:rPr>
              <a:t>): there is no god except Allah and Muhammad is His messenger. </a:t>
            </a:r>
          </a:p>
          <a:p>
            <a:pPr algn="just">
              <a:lnSpc>
                <a:spcPct val="160000"/>
              </a:lnSpc>
              <a:buNone/>
            </a:pPr>
            <a:r>
              <a:rPr lang="en-US" sz="6400" dirty="0">
                <a:latin typeface="Arial" pitchFamily="34" charset="0"/>
                <a:cs typeface="Arial" pitchFamily="34" charset="0"/>
              </a:rPr>
              <a:t>However, Allah is the same God who spoke to Abraham Moses and Jesus.</a:t>
            </a:r>
          </a:p>
          <a:p>
            <a:pPr algn="just">
              <a:lnSpc>
                <a:spcPct val="160000"/>
              </a:lnSpc>
              <a:buNone/>
            </a:pPr>
            <a:r>
              <a:rPr lang="en-US" sz="6400" dirty="0">
                <a:latin typeface="Arial" pitchFamily="34" charset="0"/>
                <a:cs typeface="Arial" pitchFamily="34" charset="0"/>
              </a:rPr>
              <a:t>-Prayers (</a:t>
            </a:r>
            <a:r>
              <a:rPr lang="en-US" sz="6400" dirty="0" err="1">
                <a:latin typeface="Arial" pitchFamily="34" charset="0"/>
                <a:cs typeface="Arial" pitchFamily="34" charset="0"/>
              </a:rPr>
              <a:t>Salat</a:t>
            </a:r>
            <a:r>
              <a:rPr lang="en-US" sz="6400" dirty="0">
                <a:latin typeface="Arial" pitchFamily="34" charset="0"/>
                <a:cs typeface="Arial" pitchFamily="34" charset="0"/>
              </a:rPr>
              <a:t>): five times a day</a:t>
            </a:r>
          </a:p>
          <a:p>
            <a:pPr algn="just">
              <a:lnSpc>
                <a:spcPct val="160000"/>
              </a:lnSpc>
              <a:buNone/>
            </a:pPr>
            <a:r>
              <a:rPr lang="en-US" sz="6400" dirty="0">
                <a:latin typeface="Arial" pitchFamily="34" charset="0"/>
                <a:cs typeface="Arial" pitchFamily="34" charset="0"/>
              </a:rPr>
              <a:t>-Fasts (</a:t>
            </a:r>
            <a:r>
              <a:rPr lang="en-US" sz="6400" dirty="0" err="1">
                <a:latin typeface="Arial" pitchFamily="34" charset="0"/>
                <a:cs typeface="Arial" pitchFamily="34" charset="0"/>
              </a:rPr>
              <a:t>Sawm</a:t>
            </a:r>
            <a:r>
              <a:rPr lang="en-US" sz="6400" dirty="0">
                <a:latin typeface="Arial" pitchFamily="34" charset="0"/>
                <a:cs typeface="Arial" pitchFamily="34" charset="0"/>
              </a:rPr>
              <a:t> during Ramadan)</a:t>
            </a:r>
          </a:p>
          <a:p>
            <a:pPr algn="just">
              <a:lnSpc>
                <a:spcPct val="160000"/>
              </a:lnSpc>
              <a:buNone/>
            </a:pPr>
            <a:r>
              <a:rPr lang="en-US" sz="6400" dirty="0">
                <a:latin typeface="Arial" pitchFamily="34" charset="0"/>
                <a:cs typeface="Arial" pitchFamily="34" charset="0"/>
              </a:rPr>
              <a:t>-Charities (</a:t>
            </a:r>
            <a:r>
              <a:rPr lang="en-US" sz="6400" dirty="0" err="1">
                <a:latin typeface="Arial" pitchFamily="34" charset="0"/>
                <a:cs typeface="Arial" pitchFamily="34" charset="0"/>
              </a:rPr>
              <a:t>Zakat</a:t>
            </a:r>
            <a:r>
              <a:rPr lang="en-US" sz="6400" dirty="0">
                <a:latin typeface="Arial" pitchFamily="34" charset="0"/>
                <a:cs typeface="Arial" pitchFamily="34" charset="0"/>
              </a:rPr>
              <a:t>)</a:t>
            </a:r>
          </a:p>
          <a:p>
            <a:pPr algn="just">
              <a:lnSpc>
                <a:spcPct val="160000"/>
              </a:lnSpc>
              <a:buNone/>
            </a:pPr>
            <a:r>
              <a:rPr lang="en-US" sz="6400" dirty="0">
                <a:latin typeface="Arial" pitchFamily="34" charset="0"/>
                <a:cs typeface="Arial" pitchFamily="34" charset="0"/>
              </a:rPr>
              <a:t>-Pilgrimage to Mecca (Hajj)</a:t>
            </a:r>
          </a:p>
          <a:p>
            <a:pPr algn="just">
              <a:lnSpc>
                <a:spcPct val="160000"/>
              </a:lnSpc>
            </a:pPr>
            <a:r>
              <a:rPr lang="en-US" sz="6400" dirty="0">
                <a:latin typeface="Arial" pitchFamily="34" charset="0"/>
                <a:cs typeface="Arial" pitchFamily="34" charset="0"/>
              </a:rPr>
              <a:t>Human interaction, or </a:t>
            </a:r>
            <a:r>
              <a:rPr lang="en-US" sz="6400" b="1" u="sng" dirty="0">
                <a:latin typeface="Arial" pitchFamily="34" charset="0"/>
                <a:cs typeface="Arial" pitchFamily="34" charset="0"/>
              </a:rPr>
              <a:t>al-</a:t>
            </a:r>
            <a:r>
              <a:rPr lang="en-US" sz="6400" b="1" u="sng" dirty="0" err="1">
                <a:latin typeface="Arial" pitchFamily="34" charset="0"/>
                <a:cs typeface="Arial" pitchFamily="34" charset="0"/>
              </a:rPr>
              <a:t>mu'amalat</a:t>
            </a:r>
            <a:r>
              <a:rPr lang="en-US" sz="6400" dirty="0">
                <a:latin typeface="Arial" pitchFamily="34" charset="0"/>
                <a:cs typeface="Arial" pitchFamily="34" charset="0"/>
              </a:rPr>
              <a:t>, which includes:</a:t>
            </a:r>
          </a:p>
          <a:p>
            <a:pPr algn="just">
              <a:lnSpc>
                <a:spcPct val="160000"/>
              </a:lnSpc>
              <a:buNone/>
            </a:pPr>
            <a:r>
              <a:rPr lang="en-US" sz="6400" dirty="0">
                <a:latin typeface="Arial" pitchFamily="34" charset="0"/>
                <a:cs typeface="Arial" pitchFamily="34" charset="0"/>
              </a:rPr>
              <a:t>-Financial transactions</a:t>
            </a:r>
          </a:p>
          <a:p>
            <a:pPr algn="just">
              <a:lnSpc>
                <a:spcPct val="160000"/>
              </a:lnSpc>
              <a:buNone/>
            </a:pPr>
            <a:r>
              <a:rPr lang="en-US" sz="6400" dirty="0">
                <a:latin typeface="Arial" pitchFamily="34" charset="0"/>
                <a:cs typeface="Arial" pitchFamily="34" charset="0"/>
              </a:rPr>
              <a:t>-Endowments</a:t>
            </a:r>
          </a:p>
          <a:p>
            <a:pPr algn="just">
              <a:lnSpc>
                <a:spcPct val="160000"/>
              </a:lnSpc>
              <a:buNone/>
            </a:pPr>
            <a:r>
              <a:rPr lang="en-US" sz="6400" dirty="0">
                <a:latin typeface="Arial" pitchFamily="34" charset="0"/>
                <a:cs typeface="Arial" pitchFamily="34" charset="0"/>
              </a:rPr>
              <a:t>-Laws of inheritance</a:t>
            </a:r>
          </a:p>
          <a:p>
            <a:pPr algn="just">
              <a:lnSpc>
                <a:spcPct val="160000"/>
              </a:lnSpc>
              <a:buNone/>
            </a:pPr>
            <a:r>
              <a:rPr lang="en-US" sz="6400" dirty="0">
                <a:latin typeface="Arial" pitchFamily="34" charset="0"/>
                <a:cs typeface="Arial" pitchFamily="34" charset="0"/>
              </a:rPr>
              <a:t>-Marriage, divorce, and child custody</a:t>
            </a:r>
          </a:p>
          <a:p>
            <a:pPr algn="just">
              <a:lnSpc>
                <a:spcPct val="160000"/>
              </a:lnSpc>
              <a:buNone/>
            </a:pPr>
            <a:r>
              <a:rPr lang="en-US" sz="6400" dirty="0">
                <a:latin typeface="Arial" pitchFamily="34" charset="0"/>
                <a:cs typeface="Arial" pitchFamily="34" charset="0"/>
              </a:rPr>
              <a:t>-Foods and drinks (including ritual slaughtering and hunting)</a:t>
            </a:r>
          </a:p>
          <a:p>
            <a:pPr algn="just">
              <a:lnSpc>
                <a:spcPct val="160000"/>
              </a:lnSpc>
              <a:buNone/>
            </a:pPr>
            <a:r>
              <a:rPr lang="en-US" sz="6400" b="1" u="sng" dirty="0">
                <a:latin typeface="Arial" pitchFamily="34" charset="0"/>
                <a:cs typeface="Arial" pitchFamily="34" charset="0"/>
              </a:rPr>
              <a:t>-Penal punishments</a:t>
            </a:r>
          </a:p>
          <a:p>
            <a:pPr algn="just">
              <a:lnSpc>
                <a:spcPct val="160000"/>
              </a:lnSpc>
              <a:buNone/>
            </a:pPr>
            <a:r>
              <a:rPr lang="en-US" sz="6400" dirty="0">
                <a:latin typeface="Arial" pitchFamily="34" charset="0"/>
                <a:cs typeface="Arial" pitchFamily="34" charset="0"/>
              </a:rPr>
              <a:t>-Warfare and peace</a:t>
            </a:r>
          </a:p>
          <a:p>
            <a:pPr algn="just">
              <a:lnSpc>
                <a:spcPct val="160000"/>
              </a:lnSpc>
              <a:buNone/>
            </a:pPr>
            <a:r>
              <a:rPr lang="en-US" sz="6400" dirty="0">
                <a:latin typeface="Arial" pitchFamily="34" charset="0"/>
                <a:cs typeface="Arial" pitchFamily="34" charset="0"/>
              </a:rPr>
              <a:t>-Judicial matters (including witnesses and forms of evidence)                              (3)</a:t>
            </a:r>
          </a:p>
          <a:p>
            <a:endParaRPr lang="en-US" sz="1800" dirty="0"/>
          </a:p>
        </p:txBody>
      </p:sp>
      <p:pic>
        <p:nvPicPr>
          <p:cNvPr id="4" name="Picture 3" descr="stock-vector-sharia-scale-symbolizing-justice-with-crescent-traditional-law-and-code-of-ethics-of-islam-445942192.jpg"/>
          <p:cNvPicPr>
            <a:picLocks noChangeAspect="1"/>
          </p:cNvPicPr>
          <p:nvPr/>
        </p:nvPicPr>
        <p:blipFill>
          <a:blip r:embed="rId2" cstate="print"/>
          <a:stretch>
            <a:fillRect/>
          </a:stretch>
        </p:blipFill>
        <p:spPr>
          <a:xfrm>
            <a:off x="7772400" y="5562600"/>
            <a:ext cx="1066800" cy="990600"/>
          </a:xfrm>
          <a:prstGeom prst="rect">
            <a:avLst/>
          </a:prstGeom>
          <a:ln>
            <a:noFill/>
          </a:ln>
          <a:effectLst>
            <a:outerShdw blurRad="190500" algn="tl" rotWithShape="0">
              <a:srgbClr val="000000">
                <a:alpha val="70000"/>
              </a:srgbClr>
            </a:outerShdw>
          </a:effectLst>
        </p:spPr>
      </p:pic>
    </p:spTree>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705600"/>
          </a:xfrm>
        </p:spPr>
        <p:txBody>
          <a:bodyPr>
            <a:noAutofit/>
          </a:bodyPr>
          <a:lstStyle/>
          <a:p>
            <a:pPr algn="just">
              <a:lnSpc>
                <a:spcPct val="150000"/>
              </a:lnSpc>
              <a:buNone/>
            </a:pPr>
            <a:r>
              <a:rPr lang="en-US" sz="1800" b="1" u="sng" dirty="0">
                <a:latin typeface="Arial" pitchFamily="34" charset="0"/>
                <a:cs typeface="Arial" pitchFamily="34" charset="0"/>
              </a:rPr>
              <a:t>Schools of sharia law:</a:t>
            </a:r>
            <a:endParaRPr lang="en-US" sz="1800" b="1" dirty="0">
              <a:latin typeface="Arial" pitchFamily="34" charset="0"/>
              <a:cs typeface="Arial" pitchFamily="34" charset="0"/>
            </a:endParaRPr>
          </a:p>
          <a:p>
            <a:pPr algn="just">
              <a:lnSpc>
                <a:spcPct val="150000"/>
              </a:lnSpc>
              <a:buNone/>
            </a:pPr>
            <a:r>
              <a:rPr lang="en-US" sz="1600" dirty="0">
                <a:latin typeface="Arial" pitchFamily="34" charset="0"/>
                <a:cs typeface="Arial" pitchFamily="34" charset="0"/>
              </a:rPr>
              <a:t>There are </a:t>
            </a:r>
            <a:r>
              <a:rPr lang="en-US" sz="1600" b="1" dirty="0">
                <a:latin typeface="Arial" pitchFamily="34" charset="0"/>
                <a:cs typeface="Arial" pitchFamily="34" charset="0"/>
              </a:rPr>
              <a:t>5</a:t>
            </a:r>
            <a:r>
              <a:rPr lang="en-US" sz="1600" dirty="0">
                <a:latin typeface="Arial" pitchFamily="34" charset="0"/>
                <a:cs typeface="Arial" pitchFamily="34" charset="0"/>
              </a:rPr>
              <a:t> schools of thoughts in Islam, four major schools of Sunni sharia law (</a:t>
            </a:r>
            <a:r>
              <a:rPr lang="en-US" sz="1600" b="1" dirty="0" err="1">
                <a:latin typeface="Arial" pitchFamily="34" charset="0"/>
                <a:cs typeface="Arial" pitchFamily="34" charset="0"/>
              </a:rPr>
              <a:t>Hanafi,Maliki</a:t>
            </a:r>
            <a:endParaRPr lang="en-US" sz="1600" b="1" dirty="0">
              <a:latin typeface="Arial" pitchFamily="34" charset="0"/>
              <a:cs typeface="Arial" pitchFamily="34" charset="0"/>
            </a:endParaRPr>
          </a:p>
          <a:p>
            <a:pPr algn="just">
              <a:lnSpc>
                <a:spcPct val="150000"/>
              </a:lnSpc>
              <a:buNone/>
            </a:pPr>
            <a:r>
              <a:rPr lang="en-US" sz="1600" b="1" dirty="0" err="1">
                <a:latin typeface="Arial" pitchFamily="34" charset="0"/>
                <a:cs typeface="Arial" pitchFamily="34" charset="0"/>
              </a:rPr>
              <a:t>Shafi'i</a:t>
            </a:r>
            <a:r>
              <a:rPr lang="en-US" sz="1600" b="1" dirty="0">
                <a:latin typeface="Arial" pitchFamily="34" charset="0"/>
                <a:cs typeface="Arial" pitchFamily="34" charset="0"/>
              </a:rPr>
              <a:t> and </a:t>
            </a:r>
            <a:r>
              <a:rPr lang="en-US" sz="1600" b="1" dirty="0" err="1">
                <a:latin typeface="Arial" pitchFamily="34" charset="0"/>
                <a:cs typeface="Arial" pitchFamily="34" charset="0"/>
              </a:rPr>
              <a:t>Hanbali</a:t>
            </a:r>
            <a:r>
              <a:rPr lang="en-US" sz="1600" dirty="0">
                <a:latin typeface="Arial" pitchFamily="34" charset="0"/>
                <a:cs typeface="Arial" pitchFamily="34" charset="0"/>
              </a:rPr>
              <a:t>), and one major </a:t>
            </a:r>
            <a:r>
              <a:rPr lang="en-US" sz="1600" dirty="0" err="1">
                <a:latin typeface="Arial" pitchFamily="34" charset="0"/>
                <a:cs typeface="Arial" pitchFamily="34" charset="0"/>
              </a:rPr>
              <a:t>Shia</a:t>
            </a:r>
            <a:r>
              <a:rPr lang="en-US" sz="1600" dirty="0">
                <a:latin typeface="Arial" pitchFamily="34" charset="0"/>
                <a:cs typeface="Arial" pitchFamily="34" charset="0"/>
              </a:rPr>
              <a:t> sharia law (</a:t>
            </a:r>
            <a:r>
              <a:rPr lang="en-US" sz="1600" b="1" dirty="0" err="1">
                <a:latin typeface="Arial" pitchFamily="34" charset="0"/>
                <a:cs typeface="Arial" pitchFamily="34" charset="0"/>
              </a:rPr>
              <a:t>Jafari</a:t>
            </a:r>
            <a:r>
              <a:rPr lang="en-US" sz="1600" dirty="0">
                <a:latin typeface="Arial" pitchFamily="34" charset="0"/>
                <a:cs typeface="Arial" pitchFamily="34" charset="0"/>
              </a:rPr>
              <a:t>). The sharia (law) between these </a:t>
            </a:r>
          </a:p>
          <a:p>
            <a:pPr algn="just">
              <a:lnSpc>
                <a:spcPct val="150000"/>
              </a:lnSpc>
              <a:buNone/>
            </a:pPr>
            <a:r>
              <a:rPr lang="en-US" sz="1600" dirty="0">
                <a:latin typeface="Arial" pitchFamily="34" charset="0"/>
                <a:cs typeface="Arial" pitchFamily="34" charset="0"/>
              </a:rPr>
              <a:t>schools is same for topics covered in Quran, but in matters that is not covered explicitly in </a:t>
            </a:r>
          </a:p>
          <a:p>
            <a:pPr algn="just">
              <a:lnSpc>
                <a:spcPct val="150000"/>
              </a:lnSpc>
              <a:buNone/>
            </a:pPr>
            <a:r>
              <a:rPr lang="en-US" sz="1600" dirty="0">
                <a:latin typeface="Arial" pitchFamily="34" charset="0"/>
                <a:cs typeface="Arial" pitchFamily="34" charset="0"/>
              </a:rPr>
              <a:t>Quran, they sometimes differ from each other</a:t>
            </a:r>
          </a:p>
          <a:p>
            <a:pPr algn="just">
              <a:lnSpc>
                <a:spcPct val="150000"/>
              </a:lnSpc>
              <a:buNone/>
            </a:pPr>
            <a:r>
              <a:rPr lang="en-US" sz="1600" b="1" dirty="0">
                <a:latin typeface="Arial" pitchFamily="34" charset="0"/>
                <a:cs typeface="Arial" pitchFamily="34" charset="0"/>
              </a:rPr>
              <a:t>Some of Laws and practices under Sharia:   ……   Marriage,</a:t>
            </a:r>
          </a:p>
          <a:p>
            <a:pPr algn="just">
              <a:lnSpc>
                <a:spcPct val="150000"/>
              </a:lnSpc>
              <a:buNone/>
            </a:pPr>
            <a:r>
              <a:rPr lang="en-US" sz="1600" dirty="0">
                <a:latin typeface="Arial" pitchFamily="34" charset="0"/>
                <a:cs typeface="Arial" pitchFamily="34" charset="0"/>
              </a:rPr>
              <a:t>-A Muslim woman can only marry a Muslim man and a Muslim man can only marry a Muslim or</a:t>
            </a:r>
          </a:p>
          <a:p>
            <a:pPr algn="just">
              <a:lnSpc>
                <a:spcPct val="150000"/>
              </a:lnSpc>
              <a:buNone/>
            </a:pPr>
            <a:r>
              <a:rPr lang="en-US" sz="1600" dirty="0">
                <a:latin typeface="Arial" pitchFamily="34" charset="0"/>
                <a:cs typeface="Arial" pitchFamily="34" charset="0"/>
              </a:rPr>
              <a:t> (</a:t>
            </a:r>
            <a:r>
              <a:rPr lang="en-US" sz="1600" dirty="0" err="1">
                <a:latin typeface="Arial" pitchFamily="34" charset="0"/>
                <a:cs typeface="Arial" pitchFamily="34" charset="0"/>
              </a:rPr>
              <a:t>Ahl-Alkitab</a:t>
            </a:r>
            <a:r>
              <a:rPr lang="en-US" sz="1600" dirty="0">
                <a:latin typeface="Arial" pitchFamily="34" charset="0"/>
                <a:cs typeface="Arial" pitchFamily="34" charset="0"/>
              </a:rPr>
              <a:t>) a Christian or Jew.  S/he cannot marry an atheist, agnostic or polytheist.</a:t>
            </a:r>
          </a:p>
          <a:p>
            <a:pPr algn="just">
              <a:lnSpc>
                <a:spcPct val="150000"/>
              </a:lnSpc>
              <a:buNone/>
            </a:pPr>
            <a:r>
              <a:rPr lang="en-US" sz="1600" dirty="0">
                <a:latin typeface="Arial" pitchFamily="34" charset="0"/>
                <a:cs typeface="Arial" pitchFamily="34" charset="0"/>
              </a:rPr>
              <a:t>-A Muslim minor girl's father or guardian needs her consent when arranging a marriage for her.</a:t>
            </a:r>
          </a:p>
          <a:p>
            <a:pPr algn="just">
              <a:lnSpc>
                <a:spcPct val="150000"/>
              </a:lnSpc>
              <a:buNone/>
            </a:pPr>
            <a:r>
              <a:rPr lang="en-US" sz="1600" dirty="0">
                <a:latin typeface="Arial" pitchFamily="34" charset="0"/>
                <a:cs typeface="Arial" pitchFamily="34" charset="0"/>
              </a:rPr>
              <a:t>-A marriage is a contract that requires the man to pay, or promise to pay some of the wedding</a:t>
            </a:r>
          </a:p>
          <a:p>
            <a:pPr algn="just">
              <a:lnSpc>
                <a:spcPct val="150000"/>
              </a:lnSpc>
              <a:buNone/>
            </a:pPr>
            <a:r>
              <a:rPr lang="en-US" sz="1600" dirty="0">
                <a:latin typeface="Arial" pitchFamily="34" charset="0"/>
                <a:cs typeface="Arial" pitchFamily="34" charset="0"/>
              </a:rPr>
              <a:t>and provisions the wife needs. This is known as the dowry.</a:t>
            </a:r>
          </a:p>
          <a:p>
            <a:pPr algn="just">
              <a:lnSpc>
                <a:spcPct val="150000"/>
              </a:lnSpc>
              <a:buNone/>
            </a:pPr>
            <a:r>
              <a:rPr lang="en-US" sz="1600" dirty="0">
                <a:latin typeface="Arial" pitchFamily="34" charset="0"/>
                <a:cs typeface="Arial" pitchFamily="34" charset="0"/>
              </a:rPr>
              <a:t>-A Muslim man may be married to up to four women at a time, although the Qur'an has </a:t>
            </a:r>
          </a:p>
          <a:p>
            <a:pPr algn="just">
              <a:lnSpc>
                <a:spcPct val="150000"/>
              </a:lnSpc>
              <a:buNone/>
            </a:pPr>
            <a:r>
              <a:rPr lang="en-US" sz="1600" dirty="0">
                <a:latin typeface="Arial" pitchFamily="34" charset="0"/>
                <a:cs typeface="Arial" pitchFamily="34" charset="0"/>
              </a:rPr>
              <a:t>emphasized that this is a permission, and not a rule. The Qur'an has stated that to marry one is </a:t>
            </a:r>
          </a:p>
          <a:p>
            <a:pPr algn="just">
              <a:lnSpc>
                <a:spcPct val="150000"/>
              </a:lnSpc>
              <a:buNone/>
            </a:pPr>
            <a:r>
              <a:rPr lang="en-US" sz="1600" dirty="0">
                <a:latin typeface="Arial" pitchFamily="34" charset="0"/>
                <a:cs typeface="Arial" pitchFamily="34" charset="0"/>
              </a:rPr>
              <a:t>best if you fear you cannot do justice between your wives and respective families. This means </a:t>
            </a:r>
          </a:p>
          <a:p>
            <a:pPr algn="just">
              <a:lnSpc>
                <a:spcPct val="150000"/>
              </a:lnSpc>
              <a:buNone/>
            </a:pPr>
            <a:r>
              <a:rPr lang="en-US" sz="1600" dirty="0">
                <a:latin typeface="Arial" pitchFamily="34" charset="0"/>
                <a:cs typeface="Arial" pitchFamily="34" charset="0"/>
              </a:rPr>
              <a:t>that he must be able to house each wife and her children in a different house, he should not give </a:t>
            </a:r>
          </a:p>
          <a:p>
            <a:pPr algn="just">
              <a:lnSpc>
                <a:spcPct val="150000"/>
              </a:lnSpc>
              <a:buNone/>
            </a:pPr>
            <a:r>
              <a:rPr lang="en-US" sz="1600" dirty="0">
                <a:latin typeface="Arial" pitchFamily="34" charset="0"/>
                <a:cs typeface="Arial" pitchFamily="34" charset="0"/>
              </a:rPr>
              <a:t>preferential treatment to one wife over another.                                                                       (4)</a:t>
            </a:r>
          </a:p>
          <a:p>
            <a:endParaRPr lang="en-US" sz="1700" dirty="0"/>
          </a:p>
        </p:txBody>
      </p:sp>
    </p:spTree>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normAutofit fontScale="92500" lnSpcReduction="20000"/>
          </a:bodyPr>
          <a:lstStyle/>
          <a:p>
            <a:pPr algn="just">
              <a:lnSpc>
                <a:spcPct val="150000"/>
              </a:lnSpc>
              <a:buNone/>
            </a:pPr>
            <a:r>
              <a:rPr lang="en-US" sz="1900" b="1" u="sng" dirty="0">
                <a:latin typeface="Arial" pitchFamily="34" charset="0"/>
                <a:cs typeface="Arial" pitchFamily="34" charset="0"/>
              </a:rPr>
              <a:t>Crime and punishment:</a:t>
            </a:r>
            <a:r>
              <a:rPr lang="en-US" sz="1900" b="1" dirty="0">
                <a:latin typeface="Arial" pitchFamily="34" charset="0"/>
                <a:cs typeface="Arial" pitchFamily="34" charset="0"/>
              </a:rPr>
              <a:t> </a:t>
            </a:r>
          </a:p>
          <a:p>
            <a:pPr algn="just">
              <a:lnSpc>
                <a:spcPct val="150000"/>
              </a:lnSpc>
              <a:buNone/>
            </a:pPr>
            <a:r>
              <a:rPr lang="en-US" sz="1800" b="1" dirty="0">
                <a:latin typeface="Arial" pitchFamily="34" charset="0"/>
                <a:cs typeface="Arial" pitchFamily="34" charset="0"/>
              </a:rPr>
              <a:t>Sharia recognizes three categories of crime: </a:t>
            </a:r>
          </a:p>
          <a:p>
            <a:pPr algn="just">
              <a:lnSpc>
                <a:spcPct val="150000"/>
              </a:lnSpc>
              <a:buNone/>
            </a:pPr>
            <a:r>
              <a:rPr lang="en-US" sz="1800" b="1" dirty="0">
                <a:latin typeface="Arial" pitchFamily="34" charset="0"/>
                <a:cs typeface="Arial" pitchFamily="34" charset="0"/>
              </a:rPr>
              <a:t>-</a:t>
            </a:r>
            <a:r>
              <a:rPr lang="en-US" sz="1800" b="1" dirty="0" err="1">
                <a:latin typeface="Arial" pitchFamily="34" charset="0"/>
                <a:cs typeface="Arial" pitchFamily="34" charset="0"/>
              </a:rPr>
              <a:t>Hu’dud</a:t>
            </a:r>
            <a:r>
              <a:rPr lang="en-US" sz="1800" dirty="0">
                <a:latin typeface="Arial" pitchFamily="34" charset="0"/>
                <a:cs typeface="Arial" pitchFamily="34" charset="0"/>
              </a:rPr>
              <a:t>: refers to the crimes determined by Allah beyond which physical punishment is </a:t>
            </a:r>
          </a:p>
          <a:p>
            <a:pPr algn="just">
              <a:lnSpc>
                <a:spcPct val="150000"/>
              </a:lnSpc>
              <a:buNone/>
            </a:pPr>
            <a:r>
              <a:rPr lang="en-US" sz="1800" dirty="0">
                <a:latin typeface="Arial" pitchFamily="34" charset="0"/>
                <a:cs typeface="Arial" pitchFamily="34" charset="0"/>
              </a:rPr>
              <a:t>              required.</a:t>
            </a:r>
          </a:p>
          <a:p>
            <a:pPr algn="just">
              <a:lnSpc>
                <a:spcPct val="150000"/>
              </a:lnSpc>
              <a:buNone/>
            </a:pPr>
            <a:r>
              <a:rPr lang="en-US" sz="1800" b="1" dirty="0">
                <a:latin typeface="Arial" pitchFamily="34" charset="0"/>
                <a:cs typeface="Arial" pitchFamily="34" charset="0"/>
              </a:rPr>
              <a:t>-</a:t>
            </a:r>
            <a:r>
              <a:rPr lang="en-US" sz="1800" b="1" dirty="0" err="1">
                <a:latin typeface="Arial" pitchFamily="34" charset="0"/>
                <a:cs typeface="Arial" pitchFamily="34" charset="0"/>
              </a:rPr>
              <a:t>Qi’sas</a:t>
            </a:r>
            <a:r>
              <a:rPr lang="en-US" sz="1800" b="1" dirty="0">
                <a:latin typeface="Arial" pitchFamily="34" charset="0"/>
                <a:cs typeface="Arial" pitchFamily="34" charset="0"/>
              </a:rPr>
              <a:t>:</a:t>
            </a:r>
            <a:r>
              <a:rPr lang="en-US" sz="1800" dirty="0">
                <a:latin typeface="Arial" pitchFamily="34" charset="0"/>
                <a:cs typeface="Arial" pitchFamily="34" charset="0"/>
              </a:rPr>
              <a:t> is the element of recompense, an eye for an eye and a tooth for a tooth.</a:t>
            </a:r>
          </a:p>
          <a:p>
            <a:pPr algn="just">
              <a:lnSpc>
                <a:spcPct val="150000"/>
              </a:lnSpc>
              <a:buNone/>
            </a:pPr>
            <a:r>
              <a:rPr lang="en-US" sz="1800" b="1" dirty="0">
                <a:latin typeface="Arial" pitchFamily="34" charset="0"/>
                <a:cs typeface="Arial" pitchFamily="34" charset="0"/>
              </a:rPr>
              <a:t>-Ta’zir:</a:t>
            </a:r>
            <a:r>
              <a:rPr lang="en-US" sz="1800" dirty="0">
                <a:latin typeface="Arial" pitchFamily="34" charset="0"/>
                <a:cs typeface="Arial" pitchFamily="34" charset="0"/>
              </a:rPr>
              <a:t> punishments that are not specified in the first two resources of Sharia and are         </a:t>
            </a:r>
          </a:p>
          <a:p>
            <a:pPr algn="just">
              <a:lnSpc>
                <a:spcPct val="150000"/>
              </a:lnSpc>
              <a:buNone/>
            </a:pPr>
            <a:r>
              <a:rPr lang="en-US" sz="1800" dirty="0">
                <a:latin typeface="Arial" pitchFamily="34" charset="0"/>
                <a:cs typeface="Arial" pitchFamily="34" charset="0"/>
              </a:rPr>
              <a:t>            open to Ijtihad (creative thought).</a:t>
            </a:r>
          </a:p>
          <a:p>
            <a:pPr algn="just">
              <a:lnSpc>
                <a:spcPct val="150000"/>
              </a:lnSpc>
              <a:buNone/>
            </a:pPr>
            <a:r>
              <a:rPr lang="en-US" sz="1800" b="1" dirty="0">
                <a:latin typeface="Arial" pitchFamily="34" charset="0"/>
                <a:cs typeface="Arial" pitchFamily="34" charset="0"/>
              </a:rPr>
              <a:t>Hudud crimes are seven</a:t>
            </a:r>
            <a:r>
              <a:rPr lang="en-US" sz="1800" dirty="0">
                <a:latin typeface="Arial" pitchFamily="34" charset="0"/>
                <a:cs typeface="Arial" pitchFamily="34" charset="0"/>
              </a:rPr>
              <a:t>:  </a:t>
            </a:r>
            <a:r>
              <a:rPr lang="en-US" sz="1800" u="sng" dirty="0">
                <a:latin typeface="Arial" pitchFamily="34" charset="0"/>
                <a:cs typeface="Arial" pitchFamily="34" charset="0"/>
              </a:rPr>
              <a:t>theft</a:t>
            </a:r>
            <a:r>
              <a:rPr lang="en-US" sz="1800" dirty="0">
                <a:latin typeface="Arial" pitchFamily="34" charset="0"/>
                <a:cs typeface="Arial" pitchFamily="34" charset="0"/>
              </a:rPr>
              <a:t>, </a:t>
            </a:r>
            <a:r>
              <a:rPr lang="en-US" sz="1800" u="sng" dirty="0">
                <a:latin typeface="Arial" pitchFamily="34" charset="0"/>
                <a:cs typeface="Arial" pitchFamily="34" charset="0"/>
              </a:rPr>
              <a:t>highway robbery</a:t>
            </a:r>
            <a:r>
              <a:rPr lang="en-US" sz="1800" dirty="0">
                <a:latin typeface="Arial" pitchFamily="34" charset="0"/>
                <a:cs typeface="Arial" pitchFamily="34" charset="0"/>
              </a:rPr>
              <a:t>, </a:t>
            </a:r>
            <a:r>
              <a:rPr lang="en-US" sz="1800" u="sng" dirty="0">
                <a:latin typeface="Arial" pitchFamily="34" charset="0"/>
                <a:cs typeface="Arial" pitchFamily="34" charset="0"/>
              </a:rPr>
              <a:t>Zina</a:t>
            </a:r>
            <a:r>
              <a:rPr lang="en-US" sz="1800" dirty="0">
                <a:latin typeface="Arial" pitchFamily="34" charset="0"/>
                <a:cs typeface="Arial" pitchFamily="34" charset="0"/>
              </a:rPr>
              <a:t> (illicit sex), </a:t>
            </a:r>
            <a:r>
              <a:rPr lang="en-US" sz="1800" u="sng" dirty="0">
                <a:latin typeface="Arial" pitchFamily="34" charset="0"/>
                <a:cs typeface="Arial" pitchFamily="34" charset="0"/>
              </a:rPr>
              <a:t>homosexuality</a:t>
            </a:r>
            <a:r>
              <a:rPr lang="en-US" sz="1800" dirty="0">
                <a:latin typeface="Arial" pitchFamily="34" charset="0"/>
                <a:cs typeface="Arial" pitchFamily="34" charset="0"/>
              </a:rPr>
              <a:t>, </a:t>
            </a:r>
            <a:r>
              <a:rPr lang="en-US" sz="1800" u="sng" dirty="0">
                <a:latin typeface="Arial" pitchFamily="34" charset="0"/>
                <a:cs typeface="Arial" pitchFamily="34" charset="0"/>
              </a:rPr>
              <a:t>sexual slander</a:t>
            </a:r>
            <a:r>
              <a:rPr lang="en-US" sz="1800" dirty="0">
                <a:latin typeface="Arial" pitchFamily="34" charset="0"/>
                <a:cs typeface="Arial" pitchFamily="34" charset="0"/>
              </a:rPr>
              <a:t> (false accusation of adultery), </a:t>
            </a:r>
            <a:r>
              <a:rPr lang="en-US" sz="1800" u="sng" dirty="0">
                <a:latin typeface="Arial" pitchFamily="34" charset="0"/>
                <a:cs typeface="Arial" pitchFamily="34" charset="0"/>
              </a:rPr>
              <a:t>drinking alcohol</a:t>
            </a:r>
            <a:r>
              <a:rPr lang="en-US" sz="1800" dirty="0">
                <a:latin typeface="Arial" pitchFamily="34" charset="0"/>
                <a:cs typeface="Arial" pitchFamily="34" charset="0"/>
              </a:rPr>
              <a:t>, and </a:t>
            </a:r>
            <a:r>
              <a:rPr lang="en-US" sz="1800" u="sng" dirty="0">
                <a:latin typeface="Arial" pitchFamily="34" charset="0"/>
                <a:cs typeface="Arial" pitchFamily="34" charset="0"/>
              </a:rPr>
              <a:t>apostasy</a:t>
            </a:r>
            <a:r>
              <a:rPr lang="en-US" sz="1800" dirty="0">
                <a:latin typeface="Arial" pitchFamily="34" charset="0"/>
                <a:cs typeface="Arial" pitchFamily="34" charset="0"/>
              </a:rPr>
              <a:t>.</a:t>
            </a:r>
          </a:p>
          <a:p>
            <a:pPr algn="just">
              <a:lnSpc>
                <a:spcPct val="150000"/>
              </a:lnSpc>
              <a:buNone/>
            </a:pPr>
            <a:r>
              <a:rPr lang="en-US" sz="1800" b="1" dirty="0">
                <a:latin typeface="Arial" pitchFamily="34" charset="0"/>
                <a:cs typeface="Arial" pitchFamily="34" charset="0"/>
              </a:rPr>
              <a:t>Sharia</a:t>
            </a:r>
            <a:r>
              <a:rPr lang="en-US" sz="1800" dirty="0">
                <a:latin typeface="Arial" pitchFamily="34" charset="0"/>
                <a:cs typeface="Arial" pitchFamily="34" charset="0"/>
              </a:rPr>
              <a:t> requires that there be four adult male Muslim witnesses to a hudud crime or a confession repeated four times, before someone can be punished for a Hudud crime of adultery for example. Murder, bodily injury and property damage - intentional or unintentional - is considered a civil dispute under sharia law. The victim, victim's heir(s) or guardian is given the option to forgive the murderer, demand Qisas (equal retaliation) or accept a compensation (</a:t>
            </a:r>
            <a:r>
              <a:rPr lang="en-US" sz="1800" dirty="0" err="1">
                <a:latin typeface="Arial" pitchFamily="34" charset="0"/>
                <a:cs typeface="Arial" pitchFamily="34" charset="0"/>
              </a:rPr>
              <a:t>Diyya</a:t>
            </a:r>
            <a:r>
              <a:rPr lang="en-US" sz="1800" dirty="0">
                <a:latin typeface="Arial" pitchFamily="34" charset="0"/>
                <a:cs typeface="Arial" pitchFamily="34" charset="0"/>
              </a:rPr>
              <a:t>) in lieu of the murder, bodily injury or property damage. Under sharia law, the </a:t>
            </a:r>
            <a:r>
              <a:rPr lang="en-US" sz="1800" dirty="0" err="1">
                <a:latin typeface="Arial" pitchFamily="34" charset="0"/>
                <a:cs typeface="Arial" pitchFamily="34" charset="0"/>
              </a:rPr>
              <a:t>Diyya</a:t>
            </a:r>
            <a:r>
              <a:rPr lang="en-US" sz="1800" dirty="0">
                <a:latin typeface="Arial" pitchFamily="34" charset="0"/>
                <a:cs typeface="Arial" pitchFamily="34" charset="0"/>
              </a:rPr>
              <a:t> compensation received by the victim or victim's family is in cash.                                                                                              (5)</a:t>
            </a:r>
          </a:p>
          <a:p>
            <a:endParaRPr lang="en-US" dirty="0"/>
          </a:p>
        </p:txBody>
      </p:sp>
      <p:pic>
        <p:nvPicPr>
          <p:cNvPr id="4" name="Picture 3" descr="stock-vector-sharia-scale-symbolizing-justice-with-crescent-traditional-law-and-code-of-ethics-of-islam-445942192.jpg"/>
          <p:cNvPicPr>
            <a:picLocks noChangeAspect="1"/>
          </p:cNvPicPr>
          <p:nvPr/>
        </p:nvPicPr>
        <p:blipFill>
          <a:blip r:embed="rId2" cstate="print"/>
          <a:stretch>
            <a:fillRect/>
          </a:stretch>
        </p:blipFill>
        <p:spPr>
          <a:xfrm>
            <a:off x="7848600" y="0"/>
            <a:ext cx="1066800" cy="990600"/>
          </a:xfrm>
          <a:prstGeom prst="rect">
            <a:avLst/>
          </a:prstGeom>
          <a:ln>
            <a:noFill/>
          </a:ln>
          <a:effectLst>
            <a:outerShdw blurRad="190500" algn="tl" rotWithShape="0">
              <a:srgbClr val="000000">
                <a:alpha val="70000"/>
              </a:srgbClr>
            </a:outerShdw>
          </a:effectLst>
        </p:spPr>
      </p:pic>
    </p:spTree>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77500" lnSpcReduction="20000"/>
          </a:bodyPr>
          <a:lstStyle/>
          <a:p>
            <a:pPr algn="just">
              <a:lnSpc>
                <a:spcPct val="150000"/>
              </a:lnSpc>
              <a:buNone/>
            </a:pPr>
            <a:r>
              <a:rPr lang="en-US" sz="2300" b="1" dirty="0">
                <a:latin typeface="Arial" pitchFamily="34" charset="0"/>
                <a:cs typeface="Arial" pitchFamily="34" charset="0"/>
              </a:rPr>
              <a:t>The penalty for theft: Theft </a:t>
            </a:r>
            <a:r>
              <a:rPr lang="en-US" sz="2300" dirty="0">
                <a:latin typeface="Arial" pitchFamily="34" charset="0"/>
                <a:cs typeface="Arial" pitchFamily="34" charset="0"/>
              </a:rPr>
              <a:t>(stealing) is a hudud crime in sharia, with a fixed punishment. If the accused meets the 19 conditions of his act of thievery, his/her hands or feet will be cut off.</a:t>
            </a:r>
          </a:p>
          <a:p>
            <a:pPr algn="just">
              <a:lnSpc>
                <a:spcPct val="150000"/>
              </a:lnSpc>
              <a:buNone/>
            </a:pPr>
            <a:r>
              <a:rPr lang="en-US" sz="2300" b="1" dirty="0">
                <a:latin typeface="Arial" pitchFamily="34" charset="0"/>
                <a:cs typeface="Arial" pitchFamily="34" charset="0"/>
              </a:rPr>
              <a:t>    </a:t>
            </a:r>
            <a:endParaRPr lang="en-US" sz="1000" b="1" dirty="0">
              <a:latin typeface="Arial" pitchFamily="34" charset="0"/>
              <a:cs typeface="Arial" pitchFamily="34" charset="0"/>
            </a:endParaRPr>
          </a:p>
          <a:p>
            <a:pPr algn="just">
              <a:lnSpc>
                <a:spcPct val="150000"/>
              </a:lnSpc>
              <a:buNone/>
            </a:pPr>
            <a:r>
              <a:rPr lang="en-US" sz="2300" b="1" dirty="0">
                <a:latin typeface="Arial" pitchFamily="34" charset="0"/>
                <a:cs typeface="Arial" pitchFamily="34" charset="0"/>
              </a:rPr>
              <a:t>The penalty for zina (adultery):</a:t>
            </a:r>
            <a:endParaRPr lang="en-US" sz="2300" dirty="0">
              <a:latin typeface="Arial" pitchFamily="34" charset="0"/>
              <a:cs typeface="Arial" pitchFamily="34" charset="0"/>
            </a:endParaRPr>
          </a:p>
          <a:p>
            <a:pPr algn="just">
              <a:lnSpc>
                <a:spcPct val="150000"/>
              </a:lnSpc>
              <a:buNone/>
            </a:pPr>
            <a:r>
              <a:rPr lang="en-US" sz="2300" dirty="0">
                <a:latin typeface="Arial" pitchFamily="34" charset="0"/>
                <a:cs typeface="Arial" pitchFamily="34" charset="0"/>
              </a:rPr>
              <a:t>    Sharia law states that if either an unmarried man or an unmarried woman has pre-marital sex, the punishment should be 100 lashes. There are some requirements that need to be met before this punishment can happen. For example, the punishment cannot happen unless the person confesses, or unless four eyewitnesses each saw, at the same time, the man and the woman in the action of illicit sex. Those who accuse someone of illicit sex but fail to produce four eyewitnesses are guilty of false accusation and their punishment is 80 lashes. Maliki school of sharia considers pregnancy in an unmarried woman as sufficient evidence that she committed the hudud (limit) crime of zina (</a:t>
            </a:r>
            <a:r>
              <a:rPr lang="en-US" sz="2300" dirty="0" err="1">
                <a:latin typeface="Arial" pitchFamily="34" charset="0"/>
                <a:cs typeface="Arial" pitchFamily="34" charset="0"/>
              </a:rPr>
              <a:t>adultry</a:t>
            </a:r>
            <a:r>
              <a:rPr lang="en-US" sz="2300" dirty="0">
                <a:latin typeface="Arial" pitchFamily="34" charset="0"/>
                <a:cs typeface="Arial" pitchFamily="34" charset="0"/>
              </a:rPr>
              <a:t>).  The Hadiths consider homosexuality as a kind of </a:t>
            </a:r>
            <a:r>
              <a:rPr lang="en-US" sz="2300" dirty="0" err="1">
                <a:latin typeface="Arial" pitchFamily="34" charset="0"/>
                <a:cs typeface="Arial" pitchFamily="34" charset="0"/>
              </a:rPr>
              <a:t>adultry</a:t>
            </a:r>
            <a:r>
              <a:rPr lang="en-US" sz="2300" dirty="0">
                <a:latin typeface="Arial" pitchFamily="34" charset="0"/>
                <a:cs typeface="Arial" pitchFamily="34" charset="0"/>
              </a:rPr>
              <a:t>. </a:t>
            </a:r>
          </a:p>
          <a:p>
            <a:pPr algn="just">
              <a:lnSpc>
                <a:spcPct val="150000"/>
              </a:lnSpc>
              <a:buNone/>
            </a:pPr>
            <a:r>
              <a:rPr lang="en-US" sz="2300" b="1" dirty="0">
                <a:latin typeface="Arial" pitchFamily="34" charset="0"/>
                <a:cs typeface="Arial" pitchFamily="34" charset="0"/>
              </a:rPr>
              <a:t>The penalty for apostasy</a:t>
            </a:r>
            <a:r>
              <a:rPr lang="en-US" sz="2300" dirty="0">
                <a:latin typeface="Arial" pitchFamily="34" charset="0"/>
                <a:cs typeface="Arial" pitchFamily="34" charset="0"/>
              </a:rPr>
              <a:t>: The punishment for apostasy is thought to be death by several schools of Muslim thought.                                                                      (6)</a:t>
            </a:r>
          </a:p>
          <a:p>
            <a:endParaRPr lang="en-US" dirty="0"/>
          </a:p>
        </p:txBody>
      </p:sp>
      <p:pic>
        <p:nvPicPr>
          <p:cNvPr id="4" name="Picture 3" descr="stock-vector-sharia-scale-symbolizing-justice-with-crescent-traditional-law-and-code-of-ethics-of-islam-445942192.jpg"/>
          <p:cNvPicPr>
            <a:picLocks noChangeAspect="1"/>
          </p:cNvPicPr>
          <p:nvPr/>
        </p:nvPicPr>
        <p:blipFill>
          <a:blip r:embed="rId2" cstate="print"/>
          <a:stretch>
            <a:fillRect/>
          </a:stretch>
        </p:blipFill>
        <p:spPr>
          <a:xfrm>
            <a:off x="7696200" y="1066800"/>
            <a:ext cx="1066800" cy="990600"/>
          </a:xfrm>
          <a:prstGeom prst="rect">
            <a:avLst/>
          </a:prstGeom>
          <a:ln>
            <a:noFill/>
          </a:ln>
          <a:effectLst>
            <a:outerShdw blurRad="190500" algn="tl" rotWithShape="0">
              <a:srgbClr val="000000">
                <a:alpha val="70000"/>
              </a:srgbClr>
            </a:outerShdw>
          </a:effectLst>
        </p:spPr>
      </p:pic>
    </p:spTree>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86800" cy="6705600"/>
          </a:xfrm>
          <a:noFill/>
        </p:spPr>
        <p:txBody>
          <a:bodyPr>
            <a:normAutofit fontScale="25000" lnSpcReduction="20000"/>
          </a:bodyPr>
          <a:lstStyle/>
          <a:p>
            <a:pPr algn="just">
              <a:lnSpc>
                <a:spcPct val="170000"/>
              </a:lnSpc>
              <a:buNone/>
            </a:pPr>
            <a:r>
              <a:rPr lang="en-US" sz="7200" b="1" u="sng" dirty="0">
                <a:latin typeface="Arial" pitchFamily="34" charset="0"/>
                <a:cs typeface="Arial" pitchFamily="34" charset="0"/>
              </a:rPr>
              <a:t>Festivals:</a:t>
            </a:r>
            <a:endParaRPr lang="en-US" sz="7200" b="1" dirty="0">
              <a:latin typeface="Arial" pitchFamily="34" charset="0"/>
              <a:cs typeface="Arial" pitchFamily="34" charset="0"/>
            </a:endParaRPr>
          </a:p>
          <a:p>
            <a:pPr algn="just">
              <a:lnSpc>
                <a:spcPct val="170000"/>
              </a:lnSpc>
              <a:buNone/>
            </a:pPr>
            <a:r>
              <a:rPr lang="en-US" sz="6400" dirty="0">
                <a:latin typeface="Arial" pitchFamily="34" charset="0"/>
                <a:cs typeface="Arial" pitchFamily="34" charset="0"/>
              </a:rPr>
              <a:t>There are two festivals that are considered </a:t>
            </a:r>
            <a:r>
              <a:rPr lang="en-US" sz="6400" u="sng" dirty="0">
                <a:latin typeface="Arial" pitchFamily="34" charset="0"/>
                <a:cs typeface="Arial" pitchFamily="34" charset="0"/>
              </a:rPr>
              <a:t>Sunnah</a:t>
            </a:r>
            <a:r>
              <a:rPr lang="en-US" sz="6400" dirty="0">
                <a:latin typeface="Arial" pitchFamily="34" charset="0"/>
                <a:cs typeface="Arial" pitchFamily="34" charset="0"/>
              </a:rPr>
              <a:t>.  </a:t>
            </a:r>
            <a:r>
              <a:rPr lang="en-US" sz="6400" b="1" u="sng" dirty="0">
                <a:latin typeface="Arial" pitchFamily="34" charset="0"/>
                <a:cs typeface="Arial" pitchFamily="34" charset="0"/>
              </a:rPr>
              <a:t>Eid </a:t>
            </a:r>
            <a:r>
              <a:rPr lang="en-US" sz="6400" b="1" u="sng" dirty="0" err="1">
                <a:latin typeface="Arial" pitchFamily="34" charset="0"/>
                <a:cs typeface="Arial" pitchFamily="34" charset="0"/>
              </a:rPr>
              <a:t>ul-Fitr</a:t>
            </a:r>
            <a:r>
              <a:rPr lang="en-US" sz="6400" b="1" u="sng" dirty="0">
                <a:latin typeface="Arial" pitchFamily="34" charset="0"/>
                <a:cs typeface="Arial" pitchFamily="34" charset="0"/>
              </a:rPr>
              <a:t>-</a:t>
            </a:r>
            <a:r>
              <a:rPr lang="en-US" sz="6400" b="1" dirty="0">
                <a:latin typeface="Arial" pitchFamily="34" charset="0"/>
                <a:cs typeface="Arial" pitchFamily="34" charset="0"/>
              </a:rPr>
              <a:t>  </a:t>
            </a:r>
            <a:r>
              <a:rPr lang="en-US" sz="6400" b="1" u="sng" dirty="0">
                <a:latin typeface="Arial" pitchFamily="34" charset="0"/>
                <a:cs typeface="Arial" pitchFamily="34" charset="0"/>
              </a:rPr>
              <a:t>Eid </a:t>
            </a:r>
            <a:r>
              <a:rPr lang="en-US" sz="6400" b="1" u="sng" dirty="0" err="1">
                <a:latin typeface="Arial" pitchFamily="34" charset="0"/>
                <a:cs typeface="Arial" pitchFamily="34" charset="0"/>
              </a:rPr>
              <a:t>ul-Adha</a:t>
            </a:r>
            <a:endParaRPr lang="en-US" sz="6400" u="sng" dirty="0">
              <a:latin typeface="Arial" pitchFamily="34" charset="0"/>
              <a:cs typeface="Arial" pitchFamily="34" charset="0"/>
            </a:endParaRPr>
          </a:p>
          <a:p>
            <a:pPr algn="just">
              <a:lnSpc>
                <a:spcPct val="170000"/>
              </a:lnSpc>
              <a:buNone/>
            </a:pPr>
            <a:r>
              <a:rPr lang="en-US" sz="6400" dirty="0">
                <a:latin typeface="Arial" pitchFamily="34" charset="0"/>
                <a:cs typeface="Arial" pitchFamily="34" charset="0"/>
              </a:rPr>
              <a:t>During these festivals, specific rituals are accompanied:</a:t>
            </a:r>
          </a:p>
          <a:p>
            <a:pPr algn="just">
              <a:lnSpc>
                <a:spcPct val="170000"/>
              </a:lnSpc>
              <a:buNone/>
            </a:pPr>
            <a:r>
              <a:rPr lang="en-US" sz="6400" dirty="0">
                <a:latin typeface="Arial" pitchFamily="34" charset="0"/>
                <a:cs typeface="Arial" pitchFamily="34" charset="0"/>
              </a:rPr>
              <a:t>-</a:t>
            </a:r>
            <a:r>
              <a:rPr lang="en-US" sz="6400" u="sng" dirty="0">
                <a:latin typeface="Arial" pitchFamily="34" charset="0"/>
                <a:cs typeface="Arial" pitchFamily="34" charset="0"/>
              </a:rPr>
              <a:t>Sadaqa</a:t>
            </a:r>
            <a:r>
              <a:rPr lang="en-US" sz="6400" dirty="0">
                <a:latin typeface="Arial" pitchFamily="34" charset="0"/>
                <a:cs typeface="Arial" pitchFamily="34" charset="0"/>
              </a:rPr>
              <a:t> (charity) before </a:t>
            </a:r>
            <a:r>
              <a:rPr lang="en-US" sz="6400" b="1" u="sng" dirty="0">
                <a:latin typeface="Arial" pitchFamily="34" charset="0"/>
                <a:cs typeface="Arial" pitchFamily="34" charset="0"/>
              </a:rPr>
              <a:t>Eid ul-Fitr</a:t>
            </a:r>
            <a:r>
              <a:rPr lang="en-US" sz="6400" dirty="0">
                <a:latin typeface="Arial" pitchFamily="34" charset="0"/>
                <a:cs typeface="Arial" pitchFamily="34" charset="0"/>
              </a:rPr>
              <a:t> prayer. </a:t>
            </a:r>
          </a:p>
          <a:p>
            <a:pPr algn="just">
              <a:lnSpc>
                <a:spcPct val="170000"/>
              </a:lnSpc>
              <a:buNone/>
            </a:pPr>
            <a:r>
              <a:rPr lang="en-US" sz="6400" dirty="0">
                <a:latin typeface="Arial" pitchFamily="34" charset="0"/>
                <a:cs typeface="Arial" pitchFamily="34" charset="0"/>
              </a:rPr>
              <a:t>-The Prayer and the Sermon on Eid day.</a:t>
            </a:r>
          </a:p>
          <a:p>
            <a:pPr algn="just">
              <a:lnSpc>
                <a:spcPct val="170000"/>
              </a:lnSpc>
              <a:buNone/>
            </a:pPr>
            <a:r>
              <a:rPr lang="en-US" sz="6400" dirty="0">
                <a:latin typeface="Arial" pitchFamily="34" charset="0"/>
                <a:cs typeface="Arial" pitchFamily="34" charset="0"/>
              </a:rPr>
              <a:t>- Takbirs (glorifying God) during the days of Eid. </a:t>
            </a:r>
          </a:p>
          <a:p>
            <a:pPr algn="just">
              <a:lnSpc>
                <a:spcPct val="170000"/>
              </a:lnSpc>
              <a:buNone/>
            </a:pPr>
            <a:r>
              <a:rPr lang="en-US" sz="6400" dirty="0">
                <a:latin typeface="Arial" pitchFamily="34" charset="0"/>
                <a:cs typeface="Arial" pitchFamily="34" charset="0"/>
              </a:rPr>
              <a:t>-Sacrifice of unflawed, four-legged grazing animal of appropriate age after the prayer of </a:t>
            </a:r>
            <a:r>
              <a:rPr lang="en-US" sz="6400" b="1" u="sng" dirty="0">
                <a:latin typeface="Arial" pitchFamily="34" charset="0"/>
                <a:cs typeface="Arial" pitchFamily="34" charset="0"/>
              </a:rPr>
              <a:t> Eid </a:t>
            </a:r>
          </a:p>
          <a:p>
            <a:pPr algn="just">
              <a:lnSpc>
                <a:spcPct val="170000"/>
              </a:lnSpc>
              <a:buNone/>
            </a:pPr>
            <a:r>
              <a:rPr lang="en-US" sz="6400" b="1" u="sng" dirty="0" err="1">
                <a:latin typeface="Arial" pitchFamily="34" charset="0"/>
                <a:cs typeface="Arial" pitchFamily="34" charset="0"/>
              </a:rPr>
              <a:t>ul-Adha</a:t>
            </a:r>
            <a:r>
              <a:rPr lang="en-US" sz="6400" dirty="0">
                <a:latin typeface="Arial" pitchFamily="34" charset="0"/>
                <a:cs typeface="Arial" pitchFamily="34" charset="0"/>
              </a:rPr>
              <a:t>. The meat must be consumed and distributed to </a:t>
            </a:r>
            <a:r>
              <a:rPr lang="en-US" sz="6400" dirty="0" err="1">
                <a:latin typeface="Arial" pitchFamily="34" charset="0"/>
                <a:cs typeface="Arial" pitchFamily="34" charset="0"/>
              </a:rPr>
              <a:t>needies</a:t>
            </a:r>
            <a:r>
              <a:rPr lang="en-US" sz="6400">
                <a:latin typeface="Arial" pitchFamily="34" charset="0"/>
                <a:cs typeface="Arial" pitchFamily="34" charset="0"/>
              </a:rPr>
              <a:t>. </a:t>
            </a:r>
            <a:endParaRPr lang="en-US" sz="6400" dirty="0">
              <a:latin typeface="Arial" pitchFamily="34" charset="0"/>
              <a:cs typeface="Arial" pitchFamily="34" charset="0"/>
            </a:endParaRPr>
          </a:p>
          <a:p>
            <a:pPr algn="just">
              <a:lnSpc>
                <a:spcPct val="170000"/>
              </a:lnSpc>
              <a:buNone/>
            </a:pPr>
            <a:r>
              <a:rPr lang="en-US" sz="6400" b="1" u="sng" dirty="0">
                <a:latin typeface="Arial" pitchFamily="34" charset="0"/>
                <a:cs typeface="Arial" pitchFamily="34" charset="0"/>
              </a:rPr>
              <a:t>Dietary laws:</a:t>
            </a:r>
            <a:endParaRPr lang="en-US" sz="6400" b="1" dirty="0">
              <a:latin typeface="Arial" pitchFamily="34" charset="0"/>
              <a:cs typeface="Arial" pitchFamily="34" charset="0"/>
            </a:endParaRPr>
          </a:p>
          <a:p>
            <a:pPr algn="just">
              <a:lnSpc>
                <a:spcPct val="170000"/>
              </a:lnSpc>
              <a:buNone/>
            </a:pPr>
            <a:r>
              <a:rPr lang="en-US" sz="6400" dirty="0">
                <a:latin typeface="Arial" pitchFamily="34" charset="0"/>
                <a:cs typeface="Arial" pitchFamily="34" charset="0"/>
              </a:rPr>
              <a:t>Islamic law lists only some specific foods and drinks that are not allowed: </a:t>
            </a:r>
          </a:p>
          <a:p>
            <a:pPr algn="just">
              <a:lnSpc>
                <a:spcPct val="170000"/>
              </a:lnSpc>
              <a:buNone/>
            </a:pPr>
            <a:r>
              <a:rPr lang="en-US" sz="6400" b="1" dirty="0">
                <a:latin typeface="Arial" pitchFamily="34" charset="0"/>
                <a:cs typeface="Arial" pitchFamily="34" charset="0"/>
              </a:rPr>
              <a:t>-Pork, blood, and scavenged meat</a:t>
            </a:r>
            <a:r>
              <a:rPr lang="en-US" sz="6400" dirty="0">
                <a:latin typeface="Arial" pitchFamily="34" charset="0"/>
                <a:cs typeface="Arial" pitchFamily="34" charset="0"/>
              </a:rPr>
              <a:t> are not allowed. People are also not allowed to eat </a:t>
            </a:r>
          </a:p>
          <a:p>
            <a:pPr algn="just">
              <a:lnSpc>
                <a:spcPct val="170000"/>
              </a:lnSpc>
              <a:buNone/>
            </a:pPr>
            <a:r>
              <a:rPr lang="en-US" sz="6400" dirty="0">
                <a:latin typeface="Arial" pitchFamily="34" charset="0"/>
                <a:cs typeface="Arial" pitchFamily="34" charset="0"/>
              </a:rPr>
              <a:t>animals that were slaughtered in the name of someone other than </a:t>
            </a:r>
            <a:r>
              <a:rPr lang="en-US" sz="6400" b="1" dirty="0">
                <a:latin typeface="Arial" pitchFamily="34" charset="0"/>
                <a:cs typeface="Arial" pitchFamily="34" charset="0"/>
              </a:rPr>
              <a:t>Allah</a:t>
            </a:r>
            <a:r>
              <a:rPr lang="en-US" sz="6400" dirty="0">
                <a:latin typeface="Arial" pitchFamily="34" charset="0"/>
                <a:cs typeface="Arial" pitchFamily="34" charset="0"/>
              </a:rPr>
              <a:t>.</a:t>
            </a:r>
          </a:p>
          <a:p>
            <a:pPr algn="just">
              <a:lnSpc>
                <a:spcPct val="170000"/>
              </a:lnSpc>
              <a:buNone/>
            </a:pPr>
            <a:r>
              <a:rPr lang="en-US" sz="6400" b="1" dirty="0">
                <a:latin typeface="Arial" pitchFamily="34" charset="0"/>
                <a:cs typeface="Arial" pitchFamily="34" charset="0"/>
              </a:rPr>
              <a:t>-Intoxicants</a:t>
            </a:r>
            <a:r>
              <a:rPr lang="en-US" sz="6400" dirty="0">
                <a:latin typeface="Arial" pitchFamily="34" charset="0"/>
                <a:cs typeface="Arial" pitchFamily="34" charset="0"/>
              </a:rPr>
              <a:t> (like alcoholic drinks and drugs) are not allowed generally.</a:t>
            </a:r>
          </a:p>
          <a:p>
            <a:pPr>
              <a:lnSpc>
                <a:spcPct val="170000"/>
              </a:lnSpc>
              <a:buNone/>
            </a:pPr>
            <a:r>
              <a:rPr lang="en-US" sz="6400" dirty="0">
                <a:latin typeface="Arial" pitchFamily="34" charset="0"/>
                <a:cs typeface="Arial" pitchFamily="34" charset="0"/>
              </a:rPr>
              <a:t>-While Islamic law prohibits dead meat, this does not apply to fish and locusts.</a:t>
            </a:r>
          </a:p>
          <a:p>
            <a:pPr>
              <a:lnSpc>
                <a:spcPct val="170000"/>
              </a:lnSpc>
              <a:buNone/>
            </a:pPr>
            <a:r>
              <a:rPr lang="en-US" sz="6400" dirty="0">
                <a:latin typeface="Arial" pitchFamily="34" charset="0"/>
                <a:cs typeface="Arial" pitchFamily="34" charset="0"/>
              </a:rPr>
              <a:t>-Also, </a:t>
            </a:r>
            <a:r>
              <a:rPr lang="en-US" sz="6400" b="1" dirty="0">
                <a:latin typeface="Arial" pitchFamily="34" charset="0"/>
                <a:cs typeface="Arial" pitchFamily="34" charset="0"/>
              </a:rPr>
              <a:t>Sunnah</a:t>
            </a:r>
            <a:r>
              <a:rPr lang="en-US" sz="6400" dirty="0">
                <a:latin typeface="Arial" pitchFamily="34" charset="0"/>
                <a:cs typeface="Arial" pitchFamily="34" charset="0"/>
              </a:rPr>
              <a:t> literature prohibits beasts having sharp canine teeth, birds having claws and </a:t>
            </a:r>
          </a:p>
          <a:p>
            <a:pPr>
              <a:lnSpc>
                <a:spcPct val="170000"/>
              </a:lnSpc>
              <a:buNone/>
            </a:pPr>
            <a:r>
              <a:rPr lang="en-US" sz="6400" dirty="0">
                <a:latin typeface="Arial" pitchFamily="34" charset="0"/>
                <a:cs typeface="Arial" pitchFamily="34" charset="0"/>
              </a:rPr>
              <a:t>tentacles in their feet, tamed donkeys, and any piece cut from a living animal.                     (7)</a:t>
            </a:r>
          </a:p>
          <a:p>
            <a:endParaRPr lang="en-US" dirty="0"/>
          </a:p>
        </p:txBody>
      </p:sp>
      <p:pic>
        <p:nvPicPr>
          <p:cNvPr id="4" name="Picture 3" descr="stock-vector-sharia-scale-symbolizing-justice-with-crescent-traditional-law-and-code-of-ethics-of-islam-445942192.jpg"/>
          <p:cNvPicPr>
            <a:picLocks noChangeAspect="1"/>
          </p:cNvPicPr>
          <p:nvPr/>
        </p:nvPicPr>
        <p:blipFill>
          <a:blip r:embed="rId2" cstate="print"/>
          <a:stretch>
            <a:fillRect/>
          </a:stretch>
        </p:blipFill>
        <p:spPr>
          <a:xfrm>
            <a:off x="7924800" y="228600"/>
            <a:ext cx="1066800" cy="990600"/>
          </a:xfrm>
          <a:prstGeom prst="rect">
            <a:avLst/>
          </a:prstGeom>
          <a:ln>
            <a:noFill/>
          </a:ln>
          <a:effectLst>
            <a:outerShdw blurRad="190500" algn="tl" rotWithShape="0">
              <a:srgbClr val="000000">
                <a:alpha val="70000"/>
              </a:srgbClr>
            </a:outerShdw>
          </a:effectLst>
        </p:spPr>
      </p:pic>
    </p:spTree>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nSpc>
                <a:spcPct val="150000"/>
              </a:lnSpc>
              <a:buNone/>
            </a:pPr>
            <a:r>
              <a:rPr lang="en-US" sz="2400" b="1" u="sng" dirty="0">
                <a:latin typeface="Arial" pitchFamily="34" charset="0"/>
                <a:cs typeface="Arial" pitchFamily="34" charset="0"/>
              </a:rPr>
              <a:t>Sacrifice:</a:t>
            </a:r>
            <a:endParaRPr lang="en-US" sz="2400" dirty="0">
              <a:latin typeface="Arial" pitchFamily="34" charset="0"/>
              <a:cs typeface="Arial" pitchFamily="34" charset="0"/>
            </a:endParaRPr>
          </a:p>
          <a:p>
            <a:pPr>
              <a:lnSpc>
                <a:spcPct val="150000"/>
              </a:lnSpc>
              <a:buNone/>
            </a:pPr>
            <a:r>
              <a:rPr lang="en-US" sz="2400" dirty="0">
                <a:latin typeface="Arial" pitchFamily="34" charset="0"/>
                <a:cs typeface="Arial" pitchFamily="34" charset="0"/>
              </a:rPr>
              <a:t>There are some specific rules regarding the killing of animals in </a:t>
            </a:r>
          </a:p>
          <a:p>
            <a:pPr>
              <a:lnSpc>
                <a:spcPct val="150000"/>
              </a:lnSpc>
              <a:buNone/>
            </a:pPr>
            <a:r>
              <a:rPr lang="en-US" sz="2400" dirty="0">
                <a:latin typeface="Arial" pitchFamily="34" charset="0"/>
                <a:cs typeface="Arial" pitchFamily="34" charset="0"/>
              </a:rPr>
              <a:t>Islam.</a:t>
            </a:r>
          </a:p>
          <a:p>
            <a:pPr>
              <a:lnSpc>
                <a:spcPct val="150000"/>
              </a:lnSpc>
              <a:buNone/>
            </a:pPr>
            <a:r>
              <a:rPr lang="en-US" sz="2400" dirty="0">
                <a:latin typeface="Arial" pitchFamily="34" charset="0"/>
                <a:cs typeface="Arial" pitchFamily="34" charset="0"/>
              </a:rPr>
              <a:t>-The animal must be killed in the most humane way: by swiftly </a:t>
            </a:r>
          </a:p>
          <a:p>
            <a:pPr>
              <a:lnSpc>
                <a:spcPct val="150000"/>
              </a:lnSpc>
              <a:buNone/>
            </a:pPr>
            <a:r>
              <a:rPr lang="en-US" sz="2400" dirty="0">
                <a:latin typeface="Arial" pitchFamily="34" charset="0"/>
                <a:cs typeface="Arial" pitchFamily="34" charset="0"/>
              </a:rPr>
              <a:t>cutting </a:t>
            </a:r>
            <a:r>
              <a:rPr lang="en-US" sz="2400">
                <a:latin typeface="Arial" pitchFamily="34" charset="0"/>
                <a:cs typeface="Arial" pitchFamily="34" charset="0"/>
              </a:rPr>
              <a:t>the throat (?).</a:t>
            </a:r>
            <a:endParaRPr lang="en-US" sz="2400" dirty="0">
              <a:latin typeface="Arial" pitchFamily="34" charset="0"/>
              <a:cs typeface="Arial" pitchFamily="34" charset="0"/>
            </a:endParaRPr>
          </a:p>
          <a:p>
            <a:pPr>
              <a:lnSpc>
                <a:spcPct val="150000"/>
              </a:lnSpc>
              <a:buNone/>
            </a:pPr>
            <a:r>
              <a:rPr lang="en-US" sz="2400" dirty="0">
                <a:latin typeface="Arial" pitchFamily="34" charset="0"/>
                <a:cs typeface="Arial" pitchFamily="34" charset="0"/>
              </a:rPr>
              <a:t>-The animal must not be diseased.</a:t>
            </a:r>
          </a:p>
          <a:p>
            <a:pPr>
              <a:lnSpc>
                <a:spcPct val="150000"/>
              </a:lnSpc>
              <a:buNone/>
            </a:pPr>
            <a:r>
              <a:rPr lang="en-US" sz="2400" dirty="0">
                <a:latin typeface="Arial" pitchFamily="34" charset="0"/>
                <a:cs typeface="Arial" pitchFamily="34" charset="0"/>
              </a:rPr>
              <a:t>-The animal must not have been exposed to feces, worms, and </a:t>
            </a:r>
          </a:p>
          <a:p>
            <a:pPr>
              <a:lnSpc>
                <a:spcPct val="150000"/>
              </a:lnSpc>
              <a:buNone/>
            </a:pPr>
            <a:r>
              <a:rPr lang="en-US" sz="2400" dirty="0">
                <a:latin typeface="Arial" pitchFamily="34" charset="0"/>
                <a:cs typeface="Arial" pitchFamily="34" charset="0"/>
              </a:rPr>
              <a:t>other impurities.</a:t>
            </a:r>
          </a:p>
          <a:p>
            <a:pPr>
              <a:lnSpc>
                <a:spcPct val="150000"/>
              </a:lnSpc>
              <a:buNone/>
            </a:pPr>
            <a:r>
              <a:rPr lang="en-US" sz="2400" dirty="0">
                <a:latin typeface="Arial" pitchFamily="34" charset="0"/>
                <a:cs typeface="Arial" pitchFamily="34" charset="0"/>
              </a:rPr>
              <a:t>-All blood must drain from the animal before being packaged.                                                             </a:t>
            </a:r>
          </a:p>
          <a:p>
            <a:pPr>
              <a:lnSpc>
                <a:spcPct val="150000"/>
              </a:lnSpc>
              <a:buNone/>
            </a:pPr>
            <a:r>
              <a:rPr lang="en-US" sz="2400" dirty="0">
                <a:latin typeface="Arial" pitchFamily="34" charset="0"/>
                <a:cs typeface="Arial" pitchFamily="34" charset="0"/>
              </a:rPr>
              <a:t>                                                                                      (8)</a:t>
            </a:r>
          </a:p>
          <a:p>
            <a:pPr>
              <a:buNone/>
            </a:pPr>
            <a:endParaRPr lang="en-US" sz="2000" dirty="0">
              <a:latin typeface="Arial" pitchFamily="34" charset="0"/>
              <a:cs typeface="Arial" pitchFamily="34" charset="0"/>
            </a:endParaRPr>
          </a:p>
        </p:txBody>
      </p:sp>
      <p:pic>
        <p:nvPicPr>
          <p:cNvPr id="5" name="Picture 4" descr="stock-vector-sharia-scale-symbolizing-justice-with-crescent-traditional-law-and-code-of-ethics-of-islam-445942192.jpg"/>
          <p:cNvPicPr>
            <a:picLocks noChangeAspect="1"/>
          </p:cNvPicPr>
          <p:nvPr/>
        </p:nvPicPr>
        <p:blipFill>
          <a:blip r:embed="rId2" cstate="print"/>
          <a:stretch>
            <a:fillRect/>
          </a:stretch>
        </p:blipFill>
        <p:spPr>
          <a:xfrm>
            <a:off x="7924800" y="5715000"/>
            <a:ext cx="1066800" cy="990600"/>
          </a:xfrm>
          <a:prstGeom prst="rect">
            <a:avLst/>
          </a:prstGeom>
          <a:ln>
            <a:noFill/>
          </a:ln>
          <a:effectLst>
            <a:outerShdw blurRad="190500" algn="tl" rotWithShape="0">
              <a:srgbClr val="000000">
                <a:alpha val="70000"/>
              </a:srgbClr>
            </a:outerShdw>
          </a:effectLst>
        </p:spPr>
      </p:pic>
    </p:spTree>
  </p:cSld>
  <p:clrMapOvr>
    <a:masterClrMapping/>
  </p:clrMapOvr>
  <p:transition spd="slow">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TotalTime>
  <Words>302</Words>
  <Application>Microsoft Office PowerPoint</Application>
  <PresentationFormat>On-screen Show (4:3)</PresentationFormat>
  <Paragraphs>94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Constantia</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Jamal</dc:creator>
  <cp:lastModifiedBy>office 01</cp:lastModifiedBy>
  <cp:revision>60</cp:revision>
  <dcterms:created xsi:type="dcterms:W3CDTF">2016-12-01T02:07:42Z</dcterms:created>
  <dcterms:modified xsi:type="dcterms:W3CDTF">2018-02-08T18:26:57Z</dcterms:modified>
</cp:coreProperties>
</file>