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2" r:id="rId1"/>
  </p:sldMasterIdLst>
  <p:sldIdLst>
    <p:sldId id="257" r:id="rId2"/>
    <p:sldId id="259" r:id="rId3"/>
    <p:sldId id="269" r:id="rId4"/>
    <p:sldId id="270" r:id="rId5"/>
    <p:sldId id="271" r:id="rId6"/>
    <p:sldId id="272" r:id="rId7"/>
    <p:sldId id="273" r:id="rId8"/>
    <p:sldId id="274" r:id="rId9"/>
    <p:sldId id="275" r:id="rId10"/>
    <p:sldId id="282" r:id="rId11"/>
    <p:sldId id="276" r:id="rId12"/>
    <p:sldId id="277" r:id="rId13"/>
    <p:sldId id="278" r:id="rId14"/>
    <p:sldId id="279" r:id="rId15"/>
    <p:sldId id="280" r:id="rId16"/>
    <p:sldId id="281" r:id="rId17"/>
    <p:sldId id="283" r:id="rId18"/>
    <p:sldId id="308" r:id="rId19"/>
    <p:sldId id="309" r:id="rId20"/>
    <p:sldId id="310" r:id="rId21"/>
    <p:sldId id="311" r:id="rId22"/>
    <p:sldId id="312" r:id="rId23"/>
    <p:sldId id="313" r:id="rId24"/>
    <p:sldId id="298" r:id="rId25"/>
    <p:sldId id="314" r:id="rId26"/>
    <p:sldId id="31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8" d="100"/>
          <a:sy n="78" d="100"/>
        </p:scale>
        <p:origin x="-102"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FFBB24-0934-498D-BC4D-C649057ECE0F}"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32596684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FBB24-0934-498D-BC4D-C649057ECE0F}"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2826025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FBB24-0934-498D-BC4D-C649057ECE0F}"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3025218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FBB24-0934-498D-BC4D-C649057ECE0F}"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2669615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FFBB24-0934-498D-BC4D-C649057ECE0F}"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1468762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FFBB24-0934-498D-BC4D-C649057ECE0F}"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3558066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FFBB24-0934-498D-BC4D-C649057ECE0F}"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686067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FFBB24-0934-498D-BC4D-C649057ECE0F}"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143925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FBB24-0934-498D-BC4D-C649057ECE0F}"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212768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FBB24-0934-498D-BC4D-C649057ECE0F}"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2853536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FBB24-0934-498D-BC4D-C649057ECE0F}"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DF2EE-1276-4305-8B7B-04C3AAFE7C52}" type="slidenum">
              <a:rPr lang="en-US" smtClean="0"/>
              <a:t>‹#›</a:t>
            </a:fld>
            <a:endParaRPr lang="en-US"/>
          </a:p>
        </p:txBody>
      </p:sp>
    </p:spTree>
    <p:extLst>
      <p:ext uri="{BB962C8B-B14F-4D97-AF65-F5344CB8AC3E}">
        <p14:creationId xmlns:p14="http://schemas.microsoft.com/office/powerpoint/2010/main" val="37628428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FBB24-0934-498D-BC4D-C649057ECE0F}"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DF2EE-1276-4305-8B7B-04C3AAFE7C52}" type="slidenum">
              <a:rPr lang="en-US" smtClean="0"/>
              <a:t>‹#›</a:t>
            </a:fld>
            <a:endParaRPr lang="en-US"/>
          </a:p>
        </p:txBody>
      </p:sp>
    </p:spTree>
    <p:extLst>
      <p:ext uri="{BB962C8B-B14F-4D97-AF65-F5344CB8AC3E}">
        <p14:creationId xmlns:p14="http://schemas.microsoft.com/office/powerpoint/2010/main" val="184238920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4791" y="581890"/>
            <a:ext cx="10723417" cy="3785652"/>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9600" b="1" dirty="0" smtClean="0">
                <a:solidFill>
                  <a:schemeClr val="accent6">
                    <a:lumMod val="75000"/>
                  </a:schemeClr>
                </a:solidFill>
                <a:latin typeface="Edwardian Script ITC" panose="030303020407070D0804" pitchFamily="66" charset="0"/>
              </a:rPr>
              <a:t>Mohammad In The Bible</a:t>
            </a:r>
            <a:endParaRPr lang="en-US" sz="9600" b="1" dirty="0">
              <a:solidFill>
                <a:schemeClr val="accent6">
                  <a:lumMod val="75000"/>
                </a:schemeClr>
              </a:solidFill>
              <a:latin typeface="Edwardian Script ITC" panose="030303020407070D0804" pitchFamily="66" charset="0"/>
            </a:endParaRPr>
          </a:p>
        </p:txBody>
      </p:sp>
    </p:spTree>
    <p:extLst>
      <p:ext uri="{BB962C8B-B14F-4D97-AF65-F5344CB8AC3E}">
        <p14:creationId xmlns:p14="http://schemas.microsoft.com/office/powerpoint/2010/main" val="14464878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bwMode="auto">
          <a:xfrm>
            <a:off x="301337" y="855634"/>
            <a:ext cx="1163781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Jesus (</a:t>
            </a:r>
            <a:r>
              <a:rPr kumimoji="0" lang="en-US" altLang="en-US"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b="0" i="0" u="none" strike="noStrike" cap="none" normalizeH="0" baseline="0" dirty="0" smtClean="0">
                <a:ln>
                  <a:noFill/>
                </a:ln>
                <a:solidFill>
                  <a:schemeClr val="tx1"/>
                </a:solidFill>
                <a:effectLst/>
                <a:ea typeface="Times New Roman" panose="02020603050405020304" pitchFamily="18" charset="0"/>
              </a:rPr>
              <a:t>) too is a </a:t>
            </a:r>
            <a:r>
              <a:rPr kumimoji="0" lang="en-US" altLang="en-US" b="0" i="0" u="none" strike="noStrike" cap="none" normalizeH="0" baseline="0" dirty="0" err="1" smtClean="0">
                <a:ln>
                  <a:noFill/>
                </a:ln>
                <a:solidFill>
                  <a:schemeClr val="tx1"/>
                </a:solidFill>
                <a:effectLst/>
                <a:ea typeface="Times New Roman" panose="02020603050405020304" pitchFamily="18" charset="0"/>
              </a:rPr>
              <a:t>Paraclete</a:t>
            </a:r>
            <a:r>
              <a:rPr kumimoji="0" lang="en-US" altLang="en-US" b="0" i="0" u="none" strike="noStrike" cap="none" normalizeH="0" baseline="0" dirty="0" smtClean="0">
                <a:ln>
                  <a:noFill/>
                </a:ln>
                <a:solidFill>
                  <a:schemeClr val="tx1"/>
                </a:solidFill>
                <a:effectLst/>
                <a:ea typeface="Times New Roman" panose="02020603050405020304" pitchFamily="18" charset="0"/>
              </a:rPr>
              <a:t>:</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The word “</a:t>
            </a:r>
            <a:r>
              <a:rPr kumimoji="0" lang="en-US" altLang="en-US" b="0" i="0" u="none" strike="noStrike" cap="none" normalizeH="0" baseline="0" dirty="0" err="1" smtClean="0">
                <a:ln>
                  <a:noFill/>
                </a:ln>
                <a:solidFill>
                  <a:schemeClr val="tx1"/>
                </a:solidFill>
                <a:effectLst/>
                <a:ea typeface="Times New Roman" panose="02020603050405020304" pitchFamily="18" charset="0"/>
              </a:rPr>
              <a:t>Paraclete</a:t>
            </a:r>
            <a:r>
              <a:rPr kumimoji="0" lang="en-US" altLang="en-US" b="0" i="0" u="none" strike="noStrike" cap="none" normalizeH="0" baseline="0" dirty="0" smtClean="0">
                <a:ln>
                  <a:noFill/>
                </a:ln>
                <a:solidFill>
                  <a:schemeClr val="tx1"/>
                </a:solidFill>
                <a:effectLst/>
                <a:ea typeface="Times New Roman" panose="02020603050405020304" pitchFamily="18" charset="0"/>
              </a:rPr>
              <a:t>” is applied to Jesus (</a:t>
            </a:r>
            <a:r>
              <a:rPr kumimoji="0" lang="en-US" altLang="en-US"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b="0" i="0" u="none" strike="noStrike" cap="none" normalizeH="0" baseline="0" dirty="0" smtClean="0">
                <a:ln>
                  <a:noFill/>
                </a:ln>
                <a:solidFill>
                  <a:schemeClr val="tx1"/>
                </a:solidFill>
                <a:effectLst/>
                <a:ea typeface="Times New Roman" panose="02020603050405020304" pitchFamily="18" charset="0"/>
              </a:rPr>
              <a:t>) himself </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“My little children, these things write I unto you, that ye sin not. And if any man sin, we have an advocate(</a:t>
            </a:r>
            <a:r>
              <a:rPr kumimoji="0" lang="en-US" altLang="en-US" b="0" i="0" u="none" strike="noStrike" cap="none" normalizeH="0" baseline="0" dirty="0" err="1" smtClean="0">
                <a:ln>
                  <a:noFill/>
                </a:ln>
                <a:solidFill>
                  <a:schemeClr val="tx1"/>
                </a:solidFill>
                <a:effectLst/>
                <a:ea typeface="Times New Roman" panose="02020603050405020304" pitchFamily="18" charset="0"/>
              </a:rPr>
              <a:t>parakletos</a:t>
            </a:r>
            <a:r>
              <a:rPr kumimoji="0" lang="en-US" altLang="en-US" b="0" i="0" u="none" strike="noStrike" cap="none" normalizeH="0" baseline="0" dirty="0" smtClean="0">
                <a:ln>
                  <a:noFill/>
                </a:ln>
                <a:solidFill>
                  <a:schemeClr val="tx1"/>
                </a:solidFill>
                <a:effectLst/>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with the Father, Jesus Christ the righteous.” </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										1 John 2:1 </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“And I will pray the Father, and he shall give you another advocate(</a:t>
            </a:r>
            <a:r>
              <a:rPr kumimoji="0" lang="en-US" altLang="en-US" b="0" i="0" u="none" strike="noStrike" cap="none" normalizeH="0" baseline="0" dirty="0" err="1" smtClean="0">
                <a:ln>
                  <a:noFill/>
                </a:ln>
                <a:solidFill>
                  <a:schemeClr val="tx1"/>
                </a:solidFill>
                <a:effectLst/>
                <a:ea typeface="Times New Roman" panose="02020603050405020304" pitchFamily="18" charset="0"/>
              </a:rPr>
              <a:t>parakletos</a:t>
            </a:r>
            <a:r>
              <a:rPr kumimoji="0" lang="en-US" altLang="en-US" b="0" i="0" u="none" strike="noStrike" cap="none" normalizeH="0" baseline="0" dirty="0" smtClean="0">
                <a:ln>
                  <a:noFill/>
                </a:ln>
                <a:solidFill>
                  <a:schemeClr val="tx1"/>
                </a:solidFill>
                <a:effectLst/>
                <a:ea typeface="Times New Roman" panose="02020603050405020304" pitchFamily="18" charset="0"/>
              </a:rPr>
              <a:t>).”  </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“...This is Jesus the prophet of Nazareth of Galilee.”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                                                                                                             Matthew 21:11</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 “..Jesus of Nazareth, which was a prophet mighty in deed and word before God and all the people”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   										Luke 24:19:</a:t>
            </a: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726575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a:bodyPr>
          <a:lstStyle/>
          <a:p>
            <a:pPr hangingPunct="0"/>
            <a:r>
              <a:rPr lang="en-US" dirty="0"/>
              <a:t>3-</a:t>
            </a:r>
          </a:p>
          <a:p>
            <a:pPr hangingPunct="0"/>
            <a:r>
              <a:rPr lang="en-US" sz="3600" dirty="0"/>
              <a:t>The emigration (The </a:t>
            </a:r>
            <a:r>
              <a:rPr lang="en-US" sz="3600" dirty="0" err="1"/>
              <a:t>Hijra</a:t>
            </a:r>
            <a:r>
              <a:rPr lang="en-US" sz="3600" dirty="0"/>
              <a:t>)</a:t>
            </a:r>
          </a:p>
          <a:p>
            <a:pPr hangingPunct="0"/>
            <a:r>
              <a:rPr lang="en-US" sz="3600" dirty="0"/>
              <a:t>“God (his guidance) came from </a:t>
            </a:r>
            <a:r>
              <a:rPr lang="en-US" sz="3600" dirty="0" err="1"/>
              <a:t>Teman</a:t>
            </a:r>
            <a:r>
              <a:rPr lang="en-US" sz="3600" dirty="0"/>
              <a:t>, and the Holy One from mount </a:t>
            </a:r>
            <a:r>
              <a:rPr lang="en-US" sz="3600" dirty="0" err="1"/>
              <a:t>Paran</a:t>
            </a:r>
            <a:r>
              <a:rPr lang="en-US" sz="3600" dirty="0"/>
              <a:t>. Selah. His glory covered the heavens, and the earth was full of his praise.”</a:t>
            </a:r>
          </a:p>
          <a:p>
            <a:pPr marL="0" indent="0" hangingPunct="0">
              <a:buNone/>
            </a:pPr>
            <a:r>
              <a:rPr lang="en-US" sz="3600" dirty="0" smtClean="0"/>
              <a:t>								              Habakkuk </a:t>
            </a:r>
            <a:r>
              <a:rPr lang="en-US" sz="3600" dirty="0"/>
              <a:t>3:3</a:t>
            </a:r>
          </a:p>
          <a:p>
            <a:pPr marL="0" indent="0" hangingPunct="0">
              <a:buNone/>
            </a:pPr>
            <a:r>
              <a:rPr lang="en-US" sz="3600" dirty="0"/>
              <a:t> </a:t>
            </a:r>
          </a:p>
          <a:p>
            <a:pPr hangingPunct="0"/>
            <a:r>
              <a:rPr lang="en-US" sz="3600" dirty="0"/>
              <a:t>The wilderness of </a:t>
            </a:r>
            <a:r>
              <a:rPr lang="en-US" sz="3600" dirty="0" err="1"/>
              <a:t>Paran</a:t>
            </a:r>
            <a:r>
              <a:rPr lang="en-US" sz="3600" dirty="0"/>
              <a:t> is where Abraham's wife Hagar and his eldest son Ishmael, the father of the Arabs, settled (Genesis 21:21) in the Arabian desert.</a:t>
            </a:r>
          </a:p>
          <a:p>
            <a:endParaRPr lang="en-US" dirty="0"/>
          </a:p>
        </p:txBody>
      </p:sp>
    </p:spTree>
    <p:extLst>
      <p:ext uri="{BB962C8B-B14F-4D97-AF65-F5344CB8AC3E}">
        <p14:creationId xmlns:p14="http://schemas.microsoft.com/office/powerpoint/2010/main" val="1675700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a:bodyPr>
          <a:lstStyle/>
          <a:p>
            <a:pPr hangingPunct="0"/>
            <a:r>
              <a:rPr lang="en-US" dirty="0"/>
              <a:t>4- </a:t>
            </a:r>
          </a:p>
          <a:p>
            <a:pPr hangingPunct="0"/>
            <a:r>
              <a:rPr lang="en-US" dirty="0"/>
              <a:t>Isaiah's vision:</a:t>
            </a:r>
          </a:p>
          <a:p>
            <a:pPr hangingPunct="0"/>
            <a:r>
              <a:rPr lang="en-US" dirty="0"/>
              <a:t>Isaiah saw a vision of two riders.</a:t>
            </a:r>
          </a:p>
          <a:p>
            <a:pPr hangingPunct="0"/>
            <a:r>
              <a:rPr lang="en-US" dirty="0"/>
              <a:t>“And he saw a chariot [with] a couple of horsemen, a chariot of asses, [and] a chariot of camels </a:t>
            </a:r>
            <a:r>
              <a:rPr lang="en-US" dirty="0" smtClean="0"/>
              <a:t>.”                                                                             Isaiah 21:7</a:t>
            </a:r>
            <a:r>
              <a:rPr lang="en-US" dirty="0"/>
              <a:t> </a:t>
            </a:r>
          </a:p>
          <a:p>
            <a:pPr hangingPunct="0"/>
            <a:r>
              <a:rPr lang="en-US" dirty="0"/>
              <a:t>Who was the rider upon the ass?  Every Sunday school student will tell us that this was a prophecy of Jesus (</a:t>
            </a:r>
            <a:r>
              <a:rPr lang="en-US" dirty="0" err="1"/>
              <a:t>pbuh</a:t>
            </a:r>
            <a:r>
              <a:rPr lang="en-US" dirty="0"/>
              <a:t>), as stated in John:</a:t>
            </a:r>
          </a:p>
          <a:p>
            <a:pPr hangingPunct="0"/>
            <a:r>
              <a:rPr lang="en-US" dirty="0"/>
              <a:t>“And Jesus, when he had found a young ass, sat thereon; as it is written,” </a:t>
            </a:r>
            <a:r>
              <a:rPr lang="en-US" dirty="0" smtClean="0"/>
              <a:t>                     </a:t>
            </a:r>
          </a:p>
          <a:p>
            <a:pPr marL="0" indent="0" hangingPunct="0">
              <a:buNone/>
            </a:pPr>
            <a:r>
              <a:rPr lang="en-US" dirty="0"/>
              <a:t> </a:t>
            </a:r>
            <a:r>
              <a:rPr lang="en-US" dirty="0" smtClean="0"/>
              <a:t>                                                                                                                     John </a:t>
            </a:r>
            <a:r>
              <a:rPr lang="en-US" dirty="0"/>
              <a:t>12:14  </a:t>
            </a:r>
          </a:p>
          <a:p>
            <a:pPr marL="0" indent="0" hangingPunct="0">
              <a:buNone/>
            </a:pPr>
            <a:r>
              <a:rPr lang="en-US" dirty="0"/>
              <a:t> </a:t>
            </a:r>
          </a:p>
          <a:p>
            <a:pPr hangingPunct="0"/>
            <a:r>
              <a:rPr lang="en-US" dirty="0"/>
              <a:t>but who is the promised prophet who would ride the camel?  If it is not Muhammad (</a:t>
            </a:r>
            <a:r>
              <a:rPr lang="en-US" dirty="0" err="1"/>
              <a:t>pbuh</a:t>
            </a:r>
            <a:r>
              <a:rPr lang="en-US" dirty="0"/>
              <a:t>) then this prophecy has yet to be fulfilled.  </a:t>
            </a:r>
          </a:p>
          <a:p>
            <a:endParaRPr lang="en-US" dirty="0"/>
          </a:p>
        </p:txBody>
      </p:sp>
    </p:spTree>
    <p:extLst>
      <p:ext uri="{BB962C8B-B14F-4D97-AF65-F5344CB8AC3E}">
        <p14:creationId xmlns:p14="http://schemas.microsoft.com/office/powerpoint/2010/main" val="6825981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a:bodyPr>
          <a:lstStyle/>
          <a:p>
            <a:pPr hangingPunct="0"/>
            <a:r>
              <a:rPr lang="en-US" dirty="0"/>
              <a:t>5- </a:t>
            </a:r>
          </a:p>
          <a:p>
            <a:pPr hangingPunct="0"/>
            <a:r>
              <a:rPr lang="en-US" dirty="0"/>
              <a:t>Moses foretells of Muhammad's coming</a:t>
            </a:r>
          </a:p>
          <a:p>
            <a:pPr hangingPunct="0"/>
            <a:r>
              <a:rPr lang="en-US" dirty="0"/>
              <a:t>“I (God) will raise them up a Prophet from among their brethren, like unto thee (Moses), and will put my words in his mouth; and he shall speak unto them all that I shall command him.”								</a:t>
            </a:r>
            <a:r>
              <a:rPr lang="en-US" dirty="0" smtClean="0"/>
              <a:t>							          Deuteronomy 18:18</a:t>
            </a:r>
            <a:endParaRPr lang="en-US" dirty="0"/>
          </a:p>
          <a:p>
            <a:pPr hangingPunct="0"/>
            <a:r>
              <a:rPr lang="en-US" dirty="0"/>
              <a:t>There are many verses in the Old Testament that predict the coming of Jesus (</a:t>
            </a:r>
            <a:r>
              <a:rPr lang="en-US" dirty="0" err="1"/>
              <a:t>pbuh</a:t>
            </a:r>
            <a:r>
              <a:rPr lang="en-US" dirty="0"/>
              <a:t>).  This one, however, is not one of them.  This can be clearly seen from the following six points:</a:t>
            </a:r>
          </a:p>
          <a:p>
            <a:pPr hangingPunct="0"/>
            <a:r>
              <a:rPr lang="en-US" dirty="0"/>
              <a:t>a) Like unto Moses</a:t>
            </a:r>
          </a:p>
          <a:p>
            <a:pPr hangingPunct="0"/>
            <a:r>
              <a:rPr lang="en-US" dirty="0"/>
              <a:t>Muslims believe in all of the previous prophets.  They make no distinction between them, nor do they place one above the others in piety.  However, they are all human, and as humans they differ from one another in their characteristics.  Let us compare these characteristics:</a:t>
            </a:r>
          </a:p>
          <a:p>
            <a:endParaRPr lang="en-US" dirty="0"/>
          </a:p>
        </p:txBody>
      </p:sp>
    </p:spTree>
    <p:extLst>
      <p:ext uri="{BB962C8B-B14F-4D97-AF65-F5344CB8AC3E}">
        <p14:creationId xmlns:p14="http://schemas.microsoft.com/office/powerpoint/2010/main" val="4114126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270164" y="4940"/>
            <a:ext cx="116586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50000"/>
              </a:lnSpc>
              <a:spcBef>
                <a:spcPct val="0"/>
              </a:spcBef>
              <a:spcAft>
                <a:spcPct val="0"/>
              </a:spcAft>
              <a:buClrTx/>
              <a:buSzTx/>
              <a:buFontTx/>
              <a:buAutoNum type="arabicParenR"/>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Both Christians and Muslims agree that both Moses and Muhammad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pbut</a:t>
            </a:r>
            <a:r>
              <a:rPr kumimoji="0" lang="en-US" altLang="en-US" sz="2400" b="0" i="0" u="none" strike="noStrike" cap="none" normalizeH="0" baseline="0" dirty="0" smtClean="0">
                <a:ln>
                  <a:noFill/>
                </a:ln>
                <a:solidFill>
                  <a:schemeClr val="tx1"/>
                </a:solidFill>
                <a:effectLst/>
                <a:ea typeface="Times New Roman" panose="02020603050405020304" pitchFamily="18" charset="0"/>
              </a:rPr>
              <a:t>) had fathers and mothers.  They both also believe that Jesus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sz="2400" b="0" i="0" u="none" strike="noStrike" cap="none" normalizeH="0" baseline="0" dirty="0" smtClean="0">
                <a:ln>
                  <a:noFill/>
                </a:ln>
                <a:solidFill>
                  <a:schemeClr val="tx1"/>
                </a:solidFill>
                <a:effectLst/>
                <a:ea typeface="Times New Roman" panose="02020603050405020304" pitchFamily="18" charset="0"/>
              </a:rPr>
              <a:t>) had only a mother and no father.  Therefore, Muhammad is like Moses, but Jesus is unlike Moses.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2) Both Moses and Muhammad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pbut</a:t>
            </a:r>
            <a:r>
              <a:rPr kumimoji="0" lang="en-US" altLang="en-US" sz="2400" b="0" i="0" u="none" strike="noStrike" cap="none" normalizeH="0" baseline="0" dirty="0" smtClean="0">
                <a:ln>
                  <a:noFill/>
                </a:ln>
                <a:solidFill>
                  <a:schemeClr val="tx1"/>
                </a:solidFill>
                <a:effectLst/>
                <a:ea typeface="Times New Roman" panose="02020603050405020304" pitchFamily="18" charset="0"/>
              </a:rPr>
              <a:t>) married and begat children.  Jesus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sz="2400" b="0" i="0" u="none" strike="noStrike" cap="none" normalizeH="0" baseline="0" dirty="0" smtClean="0">
                <a:ln>
                  <a:noFill/>
                </a:ln>
                <a:solidFill>
                  <a:schemeClr val="tx1"/>
                </a:solidFill>
                <a:effectLst/>
                <a:ea typeface="Times New Roman" panose="02020603050405020304" pitchFamily="18" charset="0"/>
              </a:rPr>
              <a:t>) never married nor had any offspring.  Therefore, Muhammad is like Moses, but Jesus is unlike Moses.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3) Moses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sz="2400" b="0" i="0" u="none" strike="noStrike" cap="none" normalizeH="0" baseline="0" dirty="0" smtClean="0">
                <a:ln>
                  <a:noFill/>
                </a:ln>
                <a:solidFill>
                  <a:schemeClr val="tx1"/>
                </a:solidFill>
                <a:effectLst/>
                <a:ea typeface="Times New Roman" panose="02020603050405020304" pitchFamily="18" charset="0"/>
              </a:rPr>
              <a:t>) was accepted by the Jews and to this day, as a nation, they accept him as their prophet.  Muhammad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sz="2400" b="0" i="0" u="none" strike="noStrike" cap="none" normalizeH="0" baseline="0" dirty="0" smtClean="0">
                <a:ln>
                  <a:noFill/>
                </a:ln>
                <a:solidFill>
                  <a:schemeClr val="tx1"/>
                </a:solidFill>
                <a:effectLst/>
                <a:ea typeface="Times New Roman" panose="02020603050405020304" pitchFamily="18" charset="0"/>
              </a:rPr>
              <a:t>) was accepted by his people, and as a nation, over one billion Muslims around the world accept him as the prophet of Allah.  Jesus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pbuh</a:t>
            </a:r>
            <a:r>
              <a:rPr kumimoji="0" lang="en-US" altLang="en-US" sz="2400" b="0" i="0" u="none" strike="noStrike" cap="none" normalizeH="0" baseline="0" dirty="0" smtClean="0">
                <a:ln>
                  <a:noFill/>
                </a:ln>
                <a:solidFill>
                  <a:schemeClr val="tx1"/>
                </a:solidFill>
                <a:effectLst/>
                <a:ea typeface="Times New Roman" panose="02020603050405020304" pitchFamily="18" charset="0"/>
              </a:rPr>
              <a:t>), however, was rejected by his people (the Jews) as stated in the Christian's own Bible: “He (Jesus) came unto his own, but his own received him not” (John 1:11) Therefore, Muhammad is like Moses, but Jesus is unlike Moses.</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00703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3291" y="534913"/>
            <a:ext cx="11617036"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4) Both Moses and Muhammad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pbut</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were kings on Earth in the sense that they had the ultimate power of government, the power to inflict capital punishment.  When the Jews brought before Moses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pbuh</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 Israelite who had been caught collecting firewood on the Sabbath, Moses had him stoned to death (Numbers 15:36).  Muhammad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pbuh</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had similar authority.  When a woman came before him confessing (with no witnesses) to having committed adultery, he gave her a chance to consider the severity of her claim and the punishment she would receive.  When she insisted, he ordered her stoned to death and ordered his companions to respect her for her sincere repentance.   Jesus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pbuh</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however, explicitly refuted the claim that he had a kingdom on earth. When he was dragged before the Roman Governor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Pontious</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Pilate with a charge of sedition he said: (John 18:36)  “Jesus answered, My kingdom is not of this world: if my kingdom were of this world, then would my servants fight, that I should not be delivered to the Jews: but now is my kingdom not from hence.” Jesus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pbuh</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would not resort to lying to save his skin.  Thus, he had no earthly kingdom.  Further, in John 8:1-7 we read the story of the woman who was taken in adultery by the Jews and brought before Jesus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pbuh</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They were hoping to trap him by either having him contradict the laws of Moses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pbuh</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by not stoning her, or by placing him in a bad position with the Roman empire by taking the law into his own hands and ordering her stoned.  Jesus cleverly extracted himself from this predicament by commanding them: “He that is without sin among you, let him first cast a stone at her.”  So the woman was set free.  Therefore, Muhammad is like Moses, but Jesus is unlike Moses.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8915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fontScale="92500" lnSpcReduction="20000"/>
          </a:bodyPr>
          <a:lstStyle/>
          <a:p>
            <a:pPr hangingPunct="0">
              <a:lnSpc>
                <a:spcPct val="150000"/>
              </a:lnSpc>
            </a:pPr>
            <a:r>
              <a:rPr lang="en-US" sz="2400" dirty="0"/>
              <a:t>5) Both Moses and Muhammad (</a:t>
            </a:r>
            <a:r>
              <a:rPr lang="en-US" sz="2400" dirty="0" err="1"/>
              <a:t>pbut</a:t>
            </a:r>
            <a:r>
              <a:rPr lang="en-US" sz="2400" dirty="0"/>
              <a:t>) came with a new and comprehensive set of laws for their people.  The law brought by prophet Moses was named the Judaic Law, and the law brought by prophet Muhammad was named the </a:t>
            </a:r>
            <a:r>
              <a:rPr lang="en-US" sz="2400" dirty="0" err="1"/>
              <a:t>Shari’ah</a:t>
            </a:r>
            <a:r>
              <a:rPr lang="en-US" sz="2400" dirty="0"/>
              <a:t>.  Jesus (</a:t>
            </a:r>
            <a:r>
              <a:rPr lang="en-US" sz="2400" dirty="0" err="1"/>
              <a:t>pbuh</a:t>
            </a:r>
            <a:r>
              <a:rPr lang="en-US" sz="2400" dirty="0"/>
              <a:t>) however, as witnessed by Matthew, claimed to have not introduced any new laws, but to have come to renew the law of Moses (</a:t>
            </a:r>
            <a:r>
              <a:rPr lang="en-US" sz="2400" dirty="0" err="1"/>
              <a:t>pbuh</a:t>
            </a:r>
            <a:r>
              <a:rPr lang="en-US" sz="2400" dirty="0"/>
              <a:t>) and to have neither added nor subtracted from it.  In Matthew 5:17-18 we read: “Think not that I am come to destroy the law, or the prophets: I am not come to destroy, but to fulfill.  For verily I say unto you, Till heaven and earth pass, one jot or one tittle shall in no wise pass from the law, till all be fulfilled.”  Therefore, Muhammad is like Moses, but Jesus is unlike Moses.</a:t>
            </a:r>
          </a:p>
          <a:p>
            <a:pPr hangingPunct="0">
              <a:lnSpc>
                <a:spcPct val="150000"/>
              </a:lnSpc>
            </a:pPr>
            <a:r>
              <a:rPr lang="en-US" sz="2400" dirty="0"/>
              <a:t>6) Moses lead his people in a secret mass exodus from their hometown to Median in an attempt to flee the persecution of their enemies.  Muhammad (</a:t>
            </a:r>
            <a:r>
              <a:rPr lang="en-US" sz="2400" dirty="0" err="1"/>
              <a:t>pbut</a:t>
            </a:r>
            <a:r>
              <a:rPr lang="en-US" sz="2400" dirty="0"/>
              <a:t>) too emigrated with his followers from their home town to Madinah in secret in order to flee the torture of their enemies.  Jesus, however, never led his followers in a any sort of mass exodus from their hometowns .  Therefore, Muhammad is like Moses, but Jesus is unlike Moses.</a:t>
            </a:r>
          </a:p>
          <a:p>
            <a:endParaRPr lang="en-US" dirty="0"/>
          </a:p>
        </p:txBody>
      </p:sp>
    </p:spTree>
    <p:extLst>
      <p:ext uri="{BB962C8B-B14F-4D97-AF65-F5344CB8AC3E}">
        <p14:creationId xmlns:p14="http://schemas.microsoft.com/office/powerpoint/2010/main" val="42083261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525491"/>
          </a:xfrm>
        </p:spPr>
        <p:txBody>
          <a:bodyPr>
            <a:normAutofit fontScale="92500" lnSpcReduction="20000"/>
          </a:bodyPr>
          <a:lstStyle/>
          <a:p>
            <a:pPr hangingPunct="0">
              <a:lnSpc>
                <a:spcPct val="150000"/>
              </a:lnSpc>
            </a:pPr>
            <a:r>
              <a:rPr lang="en-US" sz="2400" dirty="0"/>
              <a:t>7) Moses was victorious over his enemies both morally as well as physically.  Pharaoh was defeated by Moses and all of his army were drowned in the sea.  Muhammad (</a:t>
            </a:r>
            <a:r>
              <a:rPr lang="en-US" sz="2400" dirty="0" err="1"/>
              <a:t>pbuh</a:t>
            </a:r>
            <a:r>
              <a:rPr lang="en-US" sz="2400" dirty="0"/>
              <a:t>) too met his enemies in battle and defeated them all.  This too was a moral as well as a physical victory.  Jesus (</a:t>
            </a:r>
            <a:r>
              <a:rPr lang="en-US" sz="2400" dirty="0" err="1"/>
              <a:t>pbuh</a:t>
            </a:r>
            <a:r>
              <a:rPr lang="en-US" sz="2400" dirty="0"/>
              <a:t>) on the other hand is claimed in the Bible to have been crucified by his enemies.  Thus, his victory was only a moral one. Therefore, Muhammad is like Moses, but Jesus is unlike Moses. </a:t>
            </a:r>
          </a:p>
          <a:p>
            <a:pPr hangingPunct="0">
              <a:lnSpc>
                <a:spcPct val="150000"/>
              </a:lnSpc>
            </a:pPr>
            <a:r>
              <a:rPr lang="en-US" sz="2400" dirty="0"/>
              <a:t>8) Both Moses and Muhammad (</a:t>
            </a:r>
            <a:r>
              <a:rPr lang="en-US" sz="2400" dirty="0" err="1"/>
              <a:t>pbut</a:t>
            </a:r>
            <a:r>
              <a:rPr lang="en-US" sz="2400" dirty="0"/>
              <a:t>) died natural deaths.  Jesus (</a:t>
            </a:r>
            <a:r>
              <a:rPr lang="en-US" sz="2400" dirty="0" err="1"/>
              <a:t>pbuh</a:t>
            </a:r>
            <a:r>
              <a:rPr lang="en-US" sz="2400" dirty="0"/>
              <a:t>), is claimed by the Christians to have died violently on the cross.  Therefore, Muhammad is like Moses, but Jesus is unlike Moses.</a:t>
            </a:r>
          </a:p>
          <a:p>
            <a:pPr hangingPunct="0">
              <a:lnSpc>
                <a:spcPct val="150000"/>
              </a:lnSpc>
            </a:pPr>
            <a:r>
              <a:rPr lang="en-US" sz="2400" dirty="0"/>
              <a:t>9) Both Moses and Muhammad (</a:t>
            </a:r>
            <a:r>
              <a:rPr lang="en-US" sz="2400" dirty="0" err="1"/>
              <a:t>pbut</a:t>
            </a:r>
            <a:r>
              <a:rPr lang="en-US" sz="2400" dirty="0"/>
              <a:t>) lie buried in the ground.  Jesus (</a:t>
            </a:r>
            <a:r>
              <a:rPr lang="en-US" sz="2400" dirty="0" err="1"/>
              <a:t>pbuh</a:t>
            </a:r>
            <a:r>
              <a:rPr lang="en-US" sz="2400" dirty="0"/>
              <a:t>), however, is claimed by the Christians to abide in heaven.  Therefore, Muhammad is like Moses, but Jesus is unlike Moses.</a:t>
            </a:r>
          </a:p>
          <a:p>
            <a:pPr hangingPunct="0">
              <a:lnSpc>
                <a:spcPct val="150000"/>
              </a:lnSpc>
            </a:pPr>
            <a:r>
              <a:rPr lang="en-US" sz="2400" dirty="0"/>
              <a:t>10) Most Christians claim that Jesus (</a:t>
            </a:r>
            <a:r>
              <a:rPr lang="en-US" sz="2400" dirty="0" err="1"/>
              <a:t>pbuh</a:t>
            </a:r>
            <a:r>
              <a:rPr lang="en-US" sz="2400" dirty="0"/>
              <a:t>) is God.  No Christian or Muslim, however, claims that Moses or Muhammad (</a:t>
            </a:r>
            <a:r>
              <a:rPr lang="en-US" sz="2400" dirty="0" err="1"/>
              <a:t>pbut</a:t>
            </a:r>
            <a:r>
              <a:rPr lang="en-US" sz="2400" dirty="0"/>
              <a:t>) was God.  Therefore, Muhammad is like Moses, but Jesus is unlike Moses.</a:t>
            </a:r>
          </a:p>
          <a:p>
            <a:endParaRPr lang="en-US" dirty="0"/>
          </a:p>
        </p:txBody>
      </p:sp>
    </p:spTree>
    <p:extLst>
      <p:ext uri="{BB962C8B-B14F-4D97-AF65-F5344CB8AC3E}">
        <p14:creationId xmlns:p14="http://schemas.microsoft.com/office/powerpoint/2010/main" val="895158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525491"/>
          </a:xfrm>
        </p:spPr>
        <p:txBody>
          <a:bodyPr/>
          <a:lstStyle/>
          <a:p>
            <a:pPr hangingPunct="0"/>
            <a:r>
              <a:rPr lang="en-US" dirty="0"/>
              <a:t>11) Both Moses and Muhammad (</a:t>
            </a:r>
            <a:r>
              <a:rPr lang="en-US" dirty="0" err="1"/>
              <a:t>pbuh</a:t>
            </a:r>
            <a:r>
              <a:rPr lang="en-US" dirty="0"/>
              <a:t>) began their prophetic missions at the age of forty.  The Bible tells us that Jesus (</a:t>
            </a:r>
            <a:r>
              <a:rPr lang="en-US" dirty="0" err="1"/>
              <a:t>pbuh</a:t>
            </a:r>
            <a:r>
              <a:rPr lang="en-US" dirty="0"/>
              <a:t>) began at thirty.  Therefore, Muhammad is like Moses, but Jesus is unlike Moses.</a:t>
            </a:r>
          </a:p>
          <a:p>
            <a:pPr hangingPunct="0"/>
            <a:r>
              <a:rPr lang="en-US" dirty="0"/>
              <a:t>12) Christians claim that Jesus (</a:t>
            </a:r>
            <a:r>
              <a:rPr lang="en-US" dirty="0" err="1"/>
              <a:t>pbuh</a:t>
            </a:r>
            <a:r>
              <a:rPr lang="en-US" dirty="0"/>
              <a:t>) was resurrected after his death.  Neither Muslims nor Christians claim that Moses or Muhammad was resurrected. Therefore, Muhammad is like Moses, but Jesus is unlike Moses.</a:t>
            </a:r>
          </a:p>
          <a:p>
            <a:pPr marL="0" indent="0" hangingPunct="0">
              <a:buNone/>
            </a:pPr>
            <a:endParaRPr lang="en-US" dirty="0"/>
          </a:p>
          <a:p>
            <a:pPr hangingPunct="0"/>
            <a:r>
              <a:rPr lang="en-US" dirty="0"/>
              <a:t>b) Cannot be a Jew</a:t>
            </a:r>
          </a:p>
          <a:p>
            <a:pPr hangingPunct="0"/>
            <a:r>
              <a:rPr lang="en-US" dirty="0"/>
              <a:t>and the Bible specifically denies that this awaited prophet will be a Jew.  We are told that in Deuteronomy:</a:t>
            </a:r>
          </a:p>
          <a:p>
            <a:pPr hangingPunct="0"/>
            <a:r>
              <a:rPr lang="en-US" dirty="0"/>
              <a:t>“And there arose NOT a prophet since in Israel LIKE unto Moses.”  </a:t>
            </a:r>
          </a:p>
          <a:p>
            <a:pPr marL="0" indent="0" hangingPunct="0">
              <a:buNone/>
            </a:pPr>
            <a:r>
              <a:rPr lang="en-US" dirty="0" smtClean="0"/>
              <a:t>									 </a:t>
            </a:r>
            <a:r>
              <a:rPr lang="en-US" dirty="0"/>
              <a:t>Deuteronomy 34:10</a:t>
            </a:r>
          </a:p>
          <a:p>
            <a:endParaRPr lang="en-US" dirty="0"/>
          </a:p>
        </p:txBody>
      </p:sp>
    </p:spTree>
    <p:extLst>
      <p:ext uri="{BB962C8B-B14F-4D97-AF65-F5344CB8AC3E}">
        <p14:creationId xmlns:p14="http://schemas.microsoft.com/office/powerpoint/2010/main" val="717441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525491"/>
          </a:xfrm>
        </p:spPr>
        <p:txBody>
          <a:bodyPr>
            <a:normAutofit fontScale="92500"/>
          </a:bodyPr>
          <a:lstStyle/>
          <a:p>
            <a:pPr hangingPunct="0">
              <a:lnSpc>
                <a:spcPct val="150000"/>
              </a:lnSpc>
            </a:pPr>
            <a:r>
              <a:rPr lang="en-US" sz="2400" dirty="0"/>
              <a:t>c) Is from the BRETHREN of the Jews</a:t>
            </a:r>
          </a:p>
          <a:p>
            <a:pPr marL="0" indent="0" hangingPunct="0">
              <a:lnSpc>
                <a:spcPct val="150000"/>
              </a:lnSpc>
              <a:buNone/>
            </a:pPr>
            <a:r>
              <a:rPr lang="en-US" sz="2400" dirty="0"/>
              <a:t>If this prophet cannot be a Jew, then what is left?  In this verse, God speaks to Moses (</a:t>
            </a:r>
            <a:r>
              <a:rPr lang="en-US" sz="2400" dirty="0" err="1"/>
              <a:t>pbuh</a:t>
            </a:r>
            <a:r>
              <a:rPr lang="en-US" sz="2400" dirty="0"/>
              <a:t>) about the Jews as a racial entity.  The awaited prophet is claimed to not be “from the Jews” or “from among themselves” but rather “from among their (the Jew's) brethren.”  This is important.  Many people try and preclude any non-Jews from this prophesy by trying to claim that “brethren” (brothers) means that the coming prophet must be an Israelite since only then will he be their “brother.”  However, this is a false claim and refuted by the Bible itself.  Indeed, in Deut. 23:7 we find the Bible referring to the </a:t>
            </a:r>
            <a:r>
              <a:rPr lang="en-US" sz="2400" dirty="0" err="1"/>
              <a:t>Edomites</a:t>
            </a:r>
            <a:r>
              <a:rPr lang="en-US" sz="2400" dirty="0"/>
              <a:t> as “brethren” of the Israelites</a:t>
            </a:r>
            <a:r>
              <a:rPr lang="en-US" sz="2400" dirty="0" smtClean="0"/>
              <a:t>.</a:t>
            </a:r>
            <a:endParaRPr lang="en-US" sz="2400" dirty="0"/>
          </a:p>
          <a:p>
            <a:pPr hangingPunct="0">
              <a:lnSpc>
                <a:spcPct val="150000"/>
              </a:lnSpc>
            </a:pPr>
            <a:r>
              <a:rPr lang="en-US" sz="2400" dirty="0"/>
              <a:t>d) Is a “prophet”</a:t>
            </a:r>
          </a:p>
          <a:p>
            <a:pPr marL="0" indent="0" hangingPunct="0">
              <a:lnSpc>
                <a:spcPct val="150000"/>
              </a:lnSpc>
              <a:buNone/>
            </a:pPr>
            <a:r>
              <a:rPr lang="en-US" sz="2400" dirty="0"/>
              <a:t>The verse says that God shall “raise up” a human “prophet” and not that He shall come “Himself” or raise up a “god” or a “son of God.”</a:t>
            </a:r>
          </a:p>
          <a:p>
            <a:pPr marL="0" indent="0">
              <a:buNone/>
            </a:pPr>
            <a:endParaRPr lang="en-US" dirty="0"/>
          </a:p>
        </p:txBody>
      </p:sp>
    </p:spTree>
    <p:extLst>
      <p:ext uri="{BB962C8B-B14F-4D97-AF65-F5344CB8AC3E}">
        <p14:creationId xmlns:p14="http://schemas.microsoft.com/office/powerpoint/2010/main" val="125071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682" y="290945"/>
            <a:ext cx="11440391" cy="6234546"/>
          </a:xfrm>
        </p:spPr>
        <p:txBody>
          <a:bodyPr>
            <a:normAutofit fontScale="92500" lnSpcReduction="20000"/>
          </a:bodyPr>
          <a:lstStyle/>
          <a:p>
            <a:pPr algn="just" hangingPunct="0">
              <a:lnSpc>
                <a:spcPct val="150000"/>
              </a:lnSpc>
            </a:pPr>
            <a:r>
              <a:rPr lang="en-US" dirty="0" smtClean="0"/>
              <a:t>“Those </a:t>
            </a:r>
            <a:r>
              <a:rPr lang="en-US" dirty="0"/>
              <a:t>who follow the Messenger, the unlettered Prophet whom they find written in the Torah and the Gospel with them.  He enjoins upon them that which is right and forbids for them that which is evil.  He makes lawful for them all things that are good and prohibits for them all that is foul and he relieves them from their burden and the fetters that they used to wear.  Then those who believe in him, honor him, assist him, and follow the light which is sent down with him: they are the successful.  Say (O Muhammad): ‘O Mankind! Verily I am the messenger of Allah to you all. The One to Whom belongs the dominion of the heavens and the earth, no god is there but He.  It is He who gives life and causes death.  So believe in Allah and His messenger, the unlettered prophet who believes in Allah and His Words, and follow him that you may be guided’ ” </a:t>
            </a:r>
          </a:p>
          <a:p>
            <a:pPr marL="0" indent="0" hangingPunct="0">
              <a:buNone/>
            </a:pPr>
            <a:r>
              <a:rPr lang="en-US" dirty="0" smtClean="0"/>
              <a:t>								                           </a:t>
            </a:r>
            <a:r>
              <a:rPr lang="en-US" sz="1800" dirty="0" smtClean="0"/>
              <a:t>Qur’an</a:t>
            </a:r>
            <a:r>
              <a:rPr lang="en-US" sz="1800" dirty="0"/>
              <a:t>,  (7:157-158)</a:t>
            </a:r>
          </a:p>
          <a:p>
            <a:endParaRPr lang="en-US" dirty="0"/>
          </a:p>
        </p:txBody>
      </p:sp>
    </p:spTree>
    <p:extLst>
      <p:ext uri="{BB962C8B-B14F-4D97-AF65-F5344CB8AC3E}">
        <p14:creationId xmlns:p14="http://schemas.microsoft.com/office/powerpoint/2010/main" val="4035652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525491"/>
          </a:xfrm>
        </p:spPr>
        <p:txBody>
          <a:bodyPr/>
          <a:lstStyle/>
          <a:p>
            <a:pPr hangingPunct="0">
              <a:lnSpc>
                <a:spcPct val="200000"/>
              </a:lnSpc>
            </a:pPr>
            <a:r>
              <a:rPr lang="en-US" dirty="0"/>
              <a:t>e) Put my words in his mouth</a:t>
            </a:r>
          </a:p>
          <a:p>
            <a:pPr marL="0" indent="0" hangingPunct="0">
              <a:lnSpc>
                <a:spcPct val="200000"/>
              </a:lnSpc>
              <a:buNone/>
            </a:pPr>
            <a:r>
              <a:rPr lang="en-US" dirty="0"/>
              <a:t>If we were to read the Qur'an we would find that it contains many verses stating “I am your Lord, so worship Me” (Al-</a:t>
            </a:r>
            <a:r>
              <a:rPr lang="en-US" dirty="0" err="1"/>
              <a:t>Anbia</a:t>
            </a:r>
            <a:r>
              <a:rPr lang="en-US" dirty="0"/>
              <a:t>: 92, Al-</a:t>
            </a:r>
            <a:r>
              <a:rPr lang="en-US" dirty="0" err="1"/>
              <a:t>Muminoon</a:t>
            </a:r>
            <a:r>
              <a:rPr lang="en-US" dirty="0"/>
              <a:t>: 52),  </a:t>
            </a:r>
          </a:p>
          <a:p>
            <a:pPr marL="0" indent="0" hangingPunct="0">
              <a:lnSpc>
                <a:spcPct val="200000"/>
              </a:lnSpc>
              <a:buNone/>
            </a:pPr>
            <a:r>
              <a:rPr lang="en-US" dirty="0"/>
              <a:t>Neither Muhammad (</a:t>
            </a:r>
            <a:r>
              <a:rPr lang="en-US" dirty="0" err="1"/>
              <a:t>pbuh</a:t>
            </a:r>
            <a:r>
              <a:rPr lang="en-US" dirty="0"/>
              <a:t>) nor any Muslim ever claimed that Muhammad (</a:t>
            </a:r>
            <a:r>
              <a:rPr lang="en-US" dirty="0" err="1"/>
              <a:t>pbuh</a:t>
            </a:r>
            <a:r>
              <a:rPr lang="en-US" dirty="0"/>
              <a:t>) was God; therefore, Muhammad (</a:t>
            </a:r>
            <a:r>
              <a:rPr lang="en-US" dirty="0" err="1"/>
              <a:t>pbuh</a:t>
            </a:r>
            <a:r>
              <a:rPr lang="en-US" dirty="0"/>
              <a:t>) was speaking with his mouth the words of God.  </a:t>
            </a:r>
          </a:p>
          <a:p>
            <a:pPr marL="0" indent="0">
              <a:buNone/>
            </a:pPr>
            <a:endParaRPr lang="en-US" dirty="0"/>
          </a:p>
        </p:txBody>
      </p:sp>
    </p:spTree>
    <p:extLst>
      <p:ext uri="{BB962C8B-B14F-4D97-AF65-F5344CB8AC3E}">
        <p14:creationId xmlns:p14="http://schemas.microsoft.com/office/powerpoint/2010/main" val="2313059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525491"/>
          </a:xfrm>
        </p:spPr>
        <p:txBody>
          <a:bodyPr>
            <a:normAutofit fontScale="92500" lnSpcReduction="20000"/>
          </a:bodyPr>
          <a:lstStyle/>
          <a:p>
            <a:pPr marL="0" indent="0" hangingPunct="0">
              <a:lnSpc>
                <a:spcPct val="150000"/>
              </a:lnSpc>
              <a:buNone/>
            </a:pPr>
            <a:r>
              <a:rPr lang="en-US" sz="2400" dirty="0"/>
              <a:t>6- </a:t>
            </a:r>
          </a:p>
          <a:p>
            <a:pPr hangingPunct="0">
              <a:lnSpc>
                <a:spcPct val="150000"/>
              </a:lnSpc>
            </a:pPr>
            <a:r>
              <a:rPr lang="en-US" sz="2400" dirty="0"/>
              <a:t>Legitimacy of Hagar and Ishmael:</a:t>
            </a:r>
          </a:p>
          <a:p>
            <a:pPr hangingPunct="0">
              <a:lnSpc>
                <a:spcPct val="150000"/>
              </a:lnSpc>
            </a:pPr>
            <a:r>
              <a:rPr lang="en-US" sz="2400" dirty="0"/>
              <a:t>Many Christians and Jews mistakenly believe that Abraham's descendants through Ishmael (Muhammad and his ancestors) were excluded from God's covenant with Abraham (</a:t>
            </a:r>
            <a:r>
              <a:rPr lang="en-US" sz="2400" dirty="0" err="1"/>
              <a:t>pbuh</a:t>
            </a:r>
            <a:r>
              <a:rPr lang="en-US" sz="2400" dirty="0"/>
              <a:t>) because Ishmael’s mother, Hagar, was not a legitimate wife of Abraham, thus, her son Ishmael (the father of the Arabs) was not a legitimate son of Abraham.  Therefore, they conclude that Ishmael(</a:t>
            </a:r>
            <a:r>
              <a:rPr lang="en-US" sz="2400" dirty="0" err="1"/>
              <a:t>pbuh</a:t>
            </a:r>
            <a:r>
              <a:rPr lang="en-US" sz="2400" dirty="0"/>
              <a:t>) and his descendants were not included in God’s covenant with the sons of Abraham (</a:t>
            </a:r>
            <a:r>
              <a:rPr lang="en-US" sz="2400" dirty="0" err="1"/>
              <a:t>pbuh</a:t>
            </a:r>
            <a:r>
              <a:rPr lang="en-US" sz="2400" dirty="0"/>
              <a:t>) and that this covenant was exclusive to Abraham’s second son, Isaac, the father of the Jews.</a:t>
            </a:r>
          </a:p>
          <a:p>
            <a:pPr marL="0" indent="0" hangingPunct="0">
              <a:lnSpc>
                <a:spcPct val="150000"/>
              </a:lnSpc>
              <a:buNone/>
            </a:pPr>
            <a:endParaRPr lang="en-US" sz="2400" dirty="0"/>
          </a:p>
          <a:p>
            <a:pPr hangingPunct="0">
              <a:lnSpc>
                <a:spcPct val="150000"/>
              </a:lnSpc>
            </a:pPr>
            <a:r>
              <a:rPr lang="en-US" sz="2400" dirty="0"/>
              <a:t>“And I will make of thee a great nation, and I will bless thee, and make thy name great; and thou shalt be a blessing: And I will bless them that bless thee, and curse him that </a:t>
            </a:r>
            <a:r>
              <a:rPr lang="en-US" sz="2400" dirty="0" err="1"/>
              <a:t>curseth</a:t>
            </a:r>
            <a:r>
              <a:rPr lang="en-US" sz="2400" dirty="0"/>
              <a:t> thee: and in thee shall all families of the earth be blessed</a:t>
            </a:r>
            <a:r>
              <a:rPr lang="en-US" sz="2400" dirty="0" smtClean="0"/>
              <a:t>.”                                                                                           Genesis </a:t>
            </a:r>
            <a:r>
              <a:rPr lang="en-US" sz="2400" dirty="0"/>
              <a:t>12:2-3</a:t>
            </a:r>
          </a:p>
          <a:p>
            <a:pPr marL="0" indent="0">
              <a:buNone/>
            </a:pPr>
            <a:endParaRPr lang="en-US" dirty="0"/>
          </a:p>
        </p:txBody>
      </p:sp>
    </p:spTree>
    <p:extLst>
      <p:ext uri="{BB962C8B-B14F-4D97-AF65-F5344CB8AC3E}">
        <p14:creationId xmlns:p14="http://schemas.microsoft.com/office/powerpoint/2010/main" val="20909199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280555" y="573581"/>
            <a:ext cx="11648209"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“And Sarai Abram's wife took Hagar her maid the Egyptian, after Abram had dwelt ten years in the land of Canaan, and gave her to her husband Abram to be his wife..”</a:t>
            </a:r>
            <a:r>
              <a:rPr lang="en-US" altLang="en-US" dirty="0"/>
              <a:t> </a:t>
            </a:r>
            <a:r>
              <a:rPr lang="en-US" altLang="en-US" dirty="0" smtClean="0"/>
              <a:t>                                                                                          </a:t>
            </a:r>
            <a:r>
              <a:rPr kumimoji="0" lang="en-US" altLang="en-US" b="0" i="0" u="none" strike="noStrike" cap="none" normalizeH="0" baseline="0" dirty="0" smtClean="0">
                <a:ln>
                  <a:noFill/>
                </a:ln>
                <a:solidFill>
                  <a:schemeClr val="tx1"/>
                </a:solidFill>
                <a:effectLst/>
                <a:ea typeface="Times New Roman" panose="02020603050405020304" pitchFamily="18" charset="0"/>
              </a:rPr>
              <a:t>Genesis 16:3</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“The Jewish </a:t>
            </a:r>
            <a:r>
              <a:rPr kumimoji="0" lang="en-US" altLang="en-US" b="0" i="0" u="none" strike="noStrike" cap="none" normalizeH="0" baseline="0" dirty="0" err="1" smtClean="0">
                <a:ln>
                  <a:noFill/>
                </a:ln>
                <a:solidFill>
                  <a:schemeClr val="tx1"/>
                </a:solidFill>
                <a:effectLst/>
                <a:ea typeface="Times New Roman" panose="02020603050405020304" pitchFamily="18" charset="0"/>
              </a:rPr>
              <a:t>Haggadah</a:t>
            </a:r>
            <a:r>
              <a:rPr kumimoji="0" lang="en-US" altLang="en-US" b="0" i="0" u="none" strike="noStrike" cap="none" normalizeH="0" baseline="0" dirty="0" smtClean="0">
                <a:ln>
                  <a:noFill/>
                </a:ln>
                <a:solidFill>
                  <a:schemeClr val="tx1"/>
                </a:solidFill>
                <a:effectLst/>
                <a:ea typeface="Times New Roman" panose="02020603050405020304" pitchFamily="18" charset="0"/>
              </a:rPr>
              <a:t> identifies Ishmael as one of the six men who were given a name by God before their birth (</a:t>
            </a:r>
            <a:r>
              <a:rPr kumimoji="0" lang="en-US" altLang="en-US" b="0" i="0" u="none" strike="noStrike" cap="none" normalizeH="0" baseline="0" dirty="0" err="1" smtClean="0">
                <a:ln>
                  <a:noFill/>
                </a:ln>
                <a:solidFill>
                  <a:schemeClr val="tx1"/>
                </a:solidFill>
                <a:effectLst/>
                <a:ea typeface="Times New Roman" panose="02020603050405020304" pitchFamily="18" charset="0"/>
              </a:rPr>
              <a:t>Ginzberg</a:t>
            </a:r>
            <a:r>
              <a:rPr kumimoji="0" lang="en-US" altLang="en-US" b="0" i="0" u="none" strike="noStrike" cap="none" normalizeH="0" baseline="0" dirty="0" smtClean="0">
                <a:ln>
                  <a:noFill/>
                </a:ln>
                <a:solidFill>
                  <a:schemeClr val="tx1"/>
                </a:solidFill>
                <a:effectLst/>
                <a:ea typeface="Times New Roman" panose="02020603050405020304" pitchFamily="18" charset="0"/>
              </a:rPr>
              <a:t>, LJ 1.239).”</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ea typeface="Times New Roman" panose="02020603050405020304" pitchFamily="18" charset="0"/>
              </a:rPr>
              <a:t>Abraham was eighty six years old when Ishmael was born (Genesis 16:16).  When Abraham reached ninety-nine years of age, Ishmael was thirteen years old and remained the only son of Abraham.  Now, God promises to establish his covenant with all of Abraham's “seed” without exception: </a:t>
            </a: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723774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76213" y="769896"/>
            <a:ext cx="1179604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“And I will establish my covenant between me and thee and thy seed after thee in their generations for an everlasting covenant, to be a God unto thee, and to thy seed after thee. And I will give unto thee, and to thy seed after thee, the land wherein thou art a stranger, all the land of Canaan, for an everlasting possession; and I will be their God..”       </a:t>
            </a:r>
            <a:r>
              <a:rPr kumimoji="0" lang="en-US" altLang="en-US" sz="2000" b="0" i="0" u="none" strike="noStrike" cap="none" normalizeH="0" baseline="0" dirty="0" smtClean="0">
                <a:ln>
                  <a:noFill/>
                </a:ln>
                <a:solidFill>
                  <a:schemeClr val="tx1"/>
                </a:solidFill>
                <a:effectLst/>
                <a:ea typeface="Times New Roman" panose="02020603050405020304" pitchFamily="18" charset="0"/>
              </a:rPr>
              <a:t>Genesis 17:7-8</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God now informs Abraham that his covenant shall be given through circumcision, so Abraham immediately circumcises himself and Ishmael, the father of the Arabs (Genesis 17:23), thus establishing God’s covenant with Ishmael.</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We notice that God’s covenant was promised to be with Abraham’s “seed.”  But if we read Genesis 21:13 we will find that Ishmael is Abraham’s “seed”: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“And also of the son of the bondwoman......he is thy seed.”</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7194435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525491"/>
          </a:xfrm>
        </p:spPr>
        <p:txBody>
          <a:bodyPr>
            <a:normAutofit fontScale="92500"/>
          </a:bodyPr>
          <a:lstStyle/>
          <a:p>
            <a:pPr hangingPunct="0">
              <a:lnSpc>
                <a:spcPct val="150000"/>
              </a:lnSpc>
            </a:pPr>
            <a:r>
              <a:rPr lang="en-US" dirty="0"/>
              <a:t>The same arguments can be made for God’s covenant with Abraham </a:t>
            </a:r>
          </a:p>
          <a:p>
            <a:pPr hangingPunct="0">
              <a:lnSpc>
                <a:spcPct val="150000"/>
              </a:lnSpc>
            </a:pPr>
            <a:r>
              <a:rPr lang="en-US" dirty="0"/>
              <a:t>“the Lord made a covenant with Abram, saying, Unto thy seed have I given this land, from the river of Egypt unto the great river, the river Euphrates</a:t>
            </a:r>
            <a:r>
              <a:rPr lang="en-US" dirty="0" smtClean="0"/>
              <a:t>.”         Genesis </a:t>
            </a:r>
            <a:r>
              <a:rPr lang="en-US" dirty="0"/>
              <a:t>15:18</a:t>
            </a:r>
          </a:p>
          <a:p>
            <a:pPr hangingPunct="0">
              <a:lnSpc>
                <a:spcPct val="150000"/>
              </a:lnSpc>
            </a:pPr>
            <a:r>
              <a:rPr lang="en-US" dirty="0"/>
              <a:t>As we can see, this covenant was intended to be of the same generality as God’s covenants with Noah (Genesis 9:8-17), and David (2 Samuel 7;  23:5).  God’s covenant was intended to be a covenant with those who are obedient to Him and follow His command, not a covenant that makes a certain group of people genetically superior and closer to God even from before their birth, such that they are His “chosen children,” and God’s </a:t>
            </a:r>
            <a:r>
              <a:rPr lang="en-US" dirty="0" err="1"/>
              <a:t>prophethood</a:t>
            </a:r>
            <a:r>
              <a:rPr lang="en-US" dirty="0"/>
              <a:t> and message can only come from their lineage.</a:t>
            </a:r>
          </a:p>
          <a:p>
            <a:pPr marL="0" indent="0">
              <a:buNone/>
            </a:pPr>
            <a:endParaRPr lang="en-US" dirty="0"/>
          </a:p>
        </p:txBody>
      </p:sp>
    </p:spTree>
    <p:extLst>
      <p:ext uri="{BB962C8B-B14F-4D97-AF65-F5344CB8AC3E}">
        <p14:creationId xmlns:p14="http://schemas.microsoft.com/office/powerpoint/2010/main" val="1760912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773" y="228600"/>
            <a:ext cx="11741727" cy="6317673"/>
          </a:xfrm>
        </p:spPr>
        <p:txBody>
          <a:bodyPr>
            <a:normAutofit fontScale="32500" lnSpcReduction="20000"/>
          </a:bodyPr>
          <a:lstStyle/>
          <a:p>
            <a:pPr hangingPunct="0">
              <a:lnSpc>
                <a:spcPct val="150000"/>
              </a:lnSpc>
            </a:pPr>
            <a:r>
              <a:rPr lang="en-US" sz="5500" dirty="0"/>
              <a:t>the Bible also bears witness to the fact that Ishmael was Abraham’s “son”: </a:t>
            </a:r>
          </a:p>
          <a:p>
            <a:pPr hangingPunct="0">
              <a:lnSpc>
                <a:spcPct val="150000"/>
              </a:lnSpc>
            </a:pPr>
            <a:r>
              <a:rPr lang="en-US" sz="5500" dirty="0"/>
              <a:t>“And Abraham took Ishmael his son.”                                              </a:t>
            </a:r>
            <a:r>
              <a:rPr lang="en-US" sz="5500" dirty="0" smtClean="0"/>
              <a:t>                                                                    </a:t>
            </a:r>
            <a:r>
              <a:rPr lang="en-US" sz="5500" dirty="0"/>
              <a:t>Genesis 17:23</a:t>
            </a:r>
          </a:p>
          <a:p>
            <a:pPr hangingPunct="0">
              <a:lnSpc>
                <a:spcPct val="150000"/>
              </a:lnSpc>
            </a:pPr>
            <a:r>
              <a:rPr lang="en-US" sz="5500" dirty="0"/>
              <a:t>Not only that, but the Bible tells us that Ishmael remained the legitimate son of Abraham until even after his death, </a:t>
            </a:r>
          </a:p>
          <a:p>
            <a:pPr hangingPunct="0">
              <a:lnSpc>
                <a:spcPct val="150000"/>
              </a:lnSpc>
            </a:pPr>
            <a:r>
              <a:rPr lang="en-US" sz="5500" dirty="0"/>
              <a:t>“Then Abraham gave up the ghost, and died in a good old age, an old man, and full [of years]; and was gathered to his people.  And his sons Isaac and Ishmael buried him in the cave of </a:t>
            </a:r>
            <a:r>
              <a:rPr lang="en-US" sz="5500" dirty="0" err="1"/>
              <a:t>Machpelah</a:t>
            </a:r>
            <a:r>
              <a:rPr lang="en-US" sz="5500" dirty="0"/>
              <a:t>” </a:t>
            </a:r>
            <a:r>
              <a:rPr lang="en-US" sz="5500" dirty="0" smtClean="0"/>
              <a:t>                                             Genesis </a:t>
            </a:r>
            <a:r>
              <a:rPr lang="en-US" sz="5500" dirty="0"/>
              <a:t>25:8-9</a:t>
            </a:r>
          </a:p>
          <a:p>
            <a:pPr hangingPunct="0">
              <a:lnSpc>
                <a:spcPct val="150000"/>
              </a:lnSpc>
            </a:pPr>
            <a:r>
              <a:rPr lang="en-US" sz="5500" dirty="0"/>
              <a:t>“As for me, behold, my covenant [is] with thee, and thou shalt be a father of many nations.” </a:t>
            </a:r>
            <a:r>
              <a:rPr lang="en-US" sz="5500" dirty="0" smtClean="0"/>
              <a:t>                      Genesis 17:4</a:t>
            </a:r>
            <a:r>
              <a:rPr lang="en-US" sz="5500" dirty="0"/>
              <a:t> </a:t>
            </a:r>
          </a:p>
          <a:p>
            <a:pPr hangingPunct="0">
              <a:lnSpc>
                <a:spcPct val="150000"/>
              </a:lnSpc>
            </a:pPr>
            <a:r>
              <a:rPr lang="en-US" sz="5500" dirty="0"/>
              <a:t>Also, “And also of the son of the bondwoman (Hagar) will I make a nation, because he [is] thy seed. ......... I will make him a great nation.”  </a:t>
            </a:r>
            <a:r>
              <a:rPr lang="en-US" sz="5500" dirty="0" smtClean="0"/>
              <a:t>                                                                                                                                                              Genesis 21:13</a:t>
            </a:r>
          </a:p>
          <a:p>
            <a:pPr hangingPunct="0">
              <a:lnSpc>
                <a:spcPct val="150000"/>
              </a:lnSpc>
            </a:pPr>
            <a:r>
              <a:rPr lang="en-US" sz="5500" dirty="0"/>
              <a:t>So, not only is Ishmael a legitimate son of Abraham, but God Almighty promised to bless Ishmael's descendants just as he would in the future promise to bless Isaac's descendants.  Further, God’s covenant of circumcision with Abraham was fulfilled in Ishmael long before the birth of Isaac.</a:t>
            </a:r>
          </a:p>
          <a:p>
            <a:pPr hangingPunct="0">
              <a:lnSpc>
                <a:spcPct val="150000"/>
              </a:lnSpc>
            </a:pPr>
            <a:endParaRPr lang="en-US" sz="2600" dirty="0"/>
          </a:p>
          <a:p>
            <a:pPr hangingPunct="0"/>
            <a:endParaRPr lang="en-US" dirty="0"/>
          </a:p>
          <a:p>
            <a:pPr marL="0" indent="0">
              <a:buNone/>
            </a:pPr>
            <a:endParaRPr lang="en-US" dirty="0"/>
          </a:p>
        </p:txBody>
      </p:sp>
    </p:spTree>
    <p:extLst>
      <p:ext uri="{BB962C8B-B14F-4D97-AF65-F5344CB8AC3E}">
        <p14:creationId xmlns:p14="http://schemas.microsoft.com/office/powerpoint/2010/main" val="2189996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97427" y="473830"/>
            <a:ext cx="1167938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Times New Roman" panose="02020603050405020304" pitchFamily="18" charset="0"/>
              </a:rPr>
              <a:t>7-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Times New Roman" panose="02020603050405020304" pitchFamily="18" charset="0"/>
              </a:rPr>
              <a:t>Reference to Moses, Jesus, and Muhammad (</a:t>
            </a:r>
            <a:r>
              <a:rPr kumimoji="0" lang="en-US" altLang="en-US" sz="2000" b="0" i="0" u="none" strike="noStrike" cap="none" normalizeH="0" baseline="0" dirty="0" err="1" smtClean="0">
                <a:ln>
                  <a:noFill/>
                </a:ln>
                <a:solidFill>
                  <a:schemeClr val="tx1"/>
                </a:solidFill>
                <a:effectLst/>
                <a:ea typeface="Times New Roman" panose="02020603050405020304" pitchFamily="18" charset="0"/>
              </a:rPr>
              <a:t>pbut</a:t>
            </a:r>
            <a:r>
              <a:rPr kumimoji="0" lang="en-US" altLang="en-US" sz="2000" b="0" i="0" u="none" strike="noStrike" cap="none" normalizeH="0" baseline="0" dirty="0" smtClean="0">
                <a:ln>
                  <a:noFill/>
                </a:ln>
                <a:solidFill>
                  <a:schemeClr val="tx1"/>
                </a:solidFill>
                <a:effectLst/>
                <a:ea typeface="Times New Roman" panose="02020603050405020304" pitchFamily="18" charset="0"/>
              </a:rPr>
              <a:t>) in that order:</a:t>
            </a:r>
            <a:endParaRPr kumimoji="0" lang="en-US" altLang="en-US" sz="2000" b="0" i="0" u="none" strike="noStrike" cap="none" normalizeH="0" baseline="0" dirty="0" smtClean="0">
              <a:ln>
                <a:noFill/>
              </a:ln>
              <a:solidFill>
                <a:schemeClr val="tx1"/>
              </a:solidFill>
              <a:effectLst/>
            </a:endParaRPr>
          </a:p>
          <a:p>
            <a:pPr marL="0" indent="0" eaLnBrk="0" fontAlgn="base" hangingPunct="0">
              <a:lnSpc>
                <a:spcPct val="100000"/>
              </a:lnSpc>
              <a:spcBef>
                <a:spcPct val="0"/>
              </a:spcBef>
              <a:spcAft>
                <a:spcPct val="0"/>
              </a:spcAft>
              <a:buNone/>
            </a:pPr>
            <a:r>
              <a:rPr kumimoji="0" lang="en-US" altLang="en-US" sz="2000" b="0" i="0" u="none" strike="noStrike" cap="none" normalizeH="0" baseline="0" dirty="0" smtClean="0">
                <a:ln>
                  <a:noFill/>
                </a:ln>
                <a:solidFill>
                  <a:schemeClr val="tx1"/>
                </a:solidFill>
                <a:effectLst/>
                <a:ea typeface="Times New Roman" panose="02020603050405020304" pitchFamily="18" charset="0"/>
              </a:rPr>
              <a:t>“And this [is] the blessing, wherewith Moses the man of God blessed the children of Israel before his death. And he said, The LORD came from Sinai, and rose up from </a:t>
            </a:r>
            <a:r>
              <a:rPr kumimoji="0" lang="en-US" altLang="en-US" sz="2000" b="0" i="0" u="none" strike="noStrike" cap="none" normalizeH="0" baseline="0" dirty="0" err="1" smtClean="0">
                <a:ln>
                  <a:noFill/>
                </a:ln>
                <a:solidFill>
                  <a:schemeClr val="tx1"/>
                </a:solidFill>
                <a:effectLst/>
                <a:ea typeface="Times New Roman" panose="02020603050405020304" pitchFamily="18" charset="0"/>
              </a:rPr>
              <a:t>Seir</a:t>
            </a:r>
            <a:r>
              <a:rPr kumimoji="0" lang="en-US" altLang="en-US" sz="2000" b="0" i="0" u="none" strike="noStrike" cap="none" normalizeH="0" baseline="0" dirty="0" smtClean="0">
                <a:ln>
                  <a:noFill/>
                </a:ln>
                <a:solidFill>
                  <a:schemeClr val="tx1"/>
                </a:solidFill>
                <a:effectLst/>
                <a:ea typeface="Times New Roman" panose="02020603050405020304" pitchFamily="18" charset="0"/>
              </a:rPr>
              <a:t> unto them; he shined forth from mount </a:t>
            </a:r>
            <a:r>
              <a:rPr kumimoji="0" lang="en-US" altLang="en-US" sz="2000" b="0" i="0" u="none" strike="noStrike" cap="none" normalizeH="0" baseline="0" dirty="0" err="1" smtClean="0">
                <a:ln>
                  <a:noFill/>
                </a:ln>
                <a:solidFill>
                  <a:schemeClr val="tx1"/>
                </a:solidFill>
                <a:effectLst/>
                <a:ea typeface="Times New Roman" panose="02020603050405020304" pitchFamily="18" charset="0"/>
              </a:rPr>
              <a:t>Paran</a:t>
            </a:r>
            <a:r>
              <a:rPr kumimoji="0" lang="en-US" altLang="en-US" sz="2000" b="0" i="0" u="none" strike="noStrike" cap="none" normalizeH="0" baseline="0" dirty="0" smtClean="0">
                <a:ln>
                  <a:noFill/>
                </a:ln>
                <a:solidFill>
                  <a:schemeClr val="tx1"/>
                </a:solidFill>
                <a:effectLst/>
                <a:ea typeface="Times New Roman" panose="02020603050405020304" pitchFamily="18" charset="0"/>
              </a:rPr>
              <a:t>, and he came with ten thousands of saints: from his right hand [went] a fiery law for them.” </a:t>
            </a:r>
            <a:r>
              <a:rPr kumimoji="0" lang="en-US" altLang="en-US" sz="1800" b="0" i="0" u="none" strike="noStrike" cap="none" normalizeH="0" baseline="0" dirty="0" smtClean="0">
                <a:ln>
                  <a:noFill/>
                </a:ln>
                <a:solidFill>
                  <a:schemeClr val="tx1"/>
                </a:solidFill>
                <a:effectLst/>
                <a:ea typeface="Times New Roman" panose="02020603050405020304" pitchFamily="18" charset="0"/>
              </a:rPr>
              <a:t>Deuteronomy 33:1</a:t>
            </a: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2048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8609" y="2254830"/>
            <a:ext cx="3792682" cy="35435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flipV="1">
            <a:off x="0" y="6086473"/>
            <a:ext cx="1096533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49972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fontScale="92500" lnSpcReduction="20000"/>
          </a:bodyPr>
          <a:lstStyle/>
          <a:p>
            <a:pPr hangingPunct="0">
              <a:lnSpc>
                <a:spcPct val="150000"/>
              </a:lnSpc>
            </a:pPr>
            <a:r>
              <a:rPr lang="en-US" sz="2600" dirty="0"/>
              <a:t>Before starting this topic, let me first clear up a common misconception.  Many Christians require of all Muslims to either accept all of the Bible or to reject all of the Bible.  Therefore, they sometimes find a Muslim’s attitude towards the Bible bewildering.  For this reason, I will explain how a Muslim is commanded to deal with the Bible</a:t>
            </a:r>
            <a:r>
              <a:rPr lang="en-US" sz="2600" dirty="0" smtClean="0"/>
              <a:t>.</a:t>
            </a:r>
          </a:p>
          <a:p>
            <a:pPr hangingPunct="0">
              <a:lnSpc>
                <a:spcPct val="150000"/>
              </a:lnSpc>
            </a:pPr>
            <a:r>
              <a:rPr lang="en-US" sz="2600" dirty="0" smtClean="0"/>
              <a:t>Muslims are told that Allah Almighty sent down an “</a:t>
            </a:r>
            <a:r>
              <a:rPr lang="en-US" sz="2600" dirty="0" err="1" smtClean="0"/>
              <a:t>Injeel</a:t>
            </a:r>
            <a:r>
              <a:rPr lang="en-US" sz="2600" dirty="0" smtClean="0"/>
              <a:t>” upon Jesus (</a:t>
            </a:r>
            <a:r>
              <a:rPr lang="en-US" sz="2600" dirty="0" err="1" smtClean="0"/>
              <a:t>pbuh</a:t>
            </a:r>
            <a:r>
              <a:rPr lang="en-US" sz="2600" dirty="0" smtClean="0"/>
              <a:t>).  The Qur’an then goes on to describe how mankind later changed this “</a:t>
            </a:r>
            <a:r>
              <a:rPr lang="en-US" sz="2600" dirty="0" err="1" smtClean="0"/>
              <a:t>Injeel</a:t>
            </a:r>
            <a:r>
              <a:rPr lang="en-US" sz="2600" dirty="0" smtClean="0"/>
              <a:t>” and altered its original message to them.  For this reason, Muhammad (</a:t>
            </a:r>
            <a:r>
              <a:rPr lang="en-US" sz="2600" dirty="0" err="1" smtClean="0"/>
              <a:t>pbuh</a:t>
            </a:r>
            <a:r>
              <a:rPr lang="en-US" sz="2600" dirty="0" smtClean="0"/>
              <a:t>) told all Muslims to deal with the Bible with respect since it started out as the true word of God.  Muhammad (</a:t>
            </a:r>
            <a:r>
              <a:rPr lang="en-US" sz="2600" dirty="0" err="1" smtClean="0"/>
              <a:t>pbuh</a:t>
            </a:r>
            <a:r>
              <a:rPr lang="en-US" sz="2600" dirty="0" smtClean="0"/>
              <a:t>) told his followers that if they were to reject the whole book, then they might be rejecting words that remain the true word of God.  He told them that the Qur’an had been sent down to “bear witness over” that which was changed by mankind in the Bible and to return it to the original teachings of God through its own guardianship.  </a:t>
            </a:r>
          </a:p>
          <a:p>
            <a:endParaRPr lang="en-US" dirty="0"/>
          </a:p>
        </p:txBody>
      </p:sp>
    </p:spTree>
    <p:extLst>
      <p:ext uri="{BB962C8B-B14F-4D97-AF65-F5344CB8AC3E}">
        <p14:creationId xmlns:p14="http://schemas.microsoft.com/office/powerpoint/2010/main" val="25776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fontScale="92500"/>
          </a:bodyPr>
          <a:lstStyle/>
          <a:p>
            <a:pPr>
              <a:lnSpc>
                <a:spcPct val="150000"/>
              </a:lnSpc>
            </a:pPr>
            <a:r>
              <a:rPr lang="en-US" sz="2200" dirty="0"/>
              <a:t>There is not a single prophesy in the Old Testament that mentions Jesus (</a:t>
            </a:r>
            <a:r>
              <a:rPr lang="en-US" sz="2200" dirty="0" err="1"/>
              <a:t>pbuh</a:t>
            </a:r>
            <a:r>
              <a:rPr lang="en-US" sz="2200" dirty="0"/>
              <a:t>) by name.  Messiah, translated “Christ” is not a name.  It is a description, a title.  It means “the anointed one.”  Even “Jesus” is not Jesus’ true name.  “Jesus” is a Latinized version of the Hebrew name “</a:t>
            </a:r>
            <a:r>
              <a:rPr lang="en-US" sz="2200" dirty="0" err="1"/>
              <a:t>Yeshua</a:t>
            </a:r>
            <a:r>
              <a:rPr lang="en-US" sz="2200" dirty="0"/>
              <a:t>,” which itself is the shortened form of “</a:t>
            </a:r>
            <a:r>
              <a:rPr lang="en-US" sz="2200" dirty="0" err="1"/>
              <a:t>Yehoshua</a:t>
            </a:r>
            <a:r>
              <a:rPr lang="en-US" sz="2200" dirty="0"/>
              <a:t>” - God Saves. When the Christians claim that a verse professes the coming of Jesus (</a:t>
            </a:r>
            <a:r>
              <a:rPr lang="en-US" sz="2200" dirty="0" err="1"/>
              <a:t>pbuh</a:t>
            </a:r>
            <a:r>
              <a:rPr lang="en-US" sz="2200" dirty="0"/>
              <a:t>) what they have done is to compare the description found in that verse to Jesus (</a:t>
            </a:r>
            <a:r>
              <a:rPr lang="en-US" sz="2200" dirty="0" err="1"/>
              <a:t>pbuh</a:t>
            </a:r>
            <a:r>
              <a:rPr lang="en-US" sz="2200" dirty="0"/>
              <a:t>) and if it fits him then they say that it speaks of him.  Using the Christian's same system Muslims claim that there is indeed not one, but more than TEN verses in the Bible that speak of the coming of Muhammad (</a:t>
            </a:r>
            <a:r>
              <a:rPr lang="en-US" sz="2200" dirty="0" err="1"/>
              <a:t>pbuh</a:t>
            </a:r>
            <a:r>
              <a:rPr lang="en-US" sz="2200" dirty="0"/>
              <a:t>) as God’s last messenger, but that previous commentators have misunderstood them (just as the Christians tell us that the Jews have done with the Old Testament prophesies of Jesus, </a:t>
            </a:r>
            <a:r>
              <a:rPr lang="en-US" sz="2200" dirty="0" err="1"/>
              <a:t>pbuh</a:t>
            </a:r>
            <a:r>
              <a:rPr lang="en-US" sz="2200" dirty="0"/>
              <a:t>).  The reader will notice that in what is to follow the verses are explained very simply, using the obvious meanings of the words themselves without having to resort to forced abstract and metaphysical meanings for these verses.  These verses speak about major events, locations, and milestones in Islamic history as well as the characteristics of both Islam and Muhammad (</a:t>
            </a:r>
            <a:r>
              <a:rPr lang="en-US" sz="2200" dirty="0" err="1"/>
              <a:t>pbuh</a:t>
            </a:r>
            <a:r>
              <a:rPr lang="en-US" sz="2200" dirty="0"/>
              <a:t>).</a:t>
            </a:r>
          </a:p>
          <a:p>
            <a:endParaRPr lang="en-US" dirty="0"/>
          </a:p>
        </p:txBody>
      </p:sp>
    </p:spTree>
    <p:extLst>
      <p:ext uri="{BB962C8B-B14F-4D97-AF65-F5344CB8AC3E}">
        <p14:creationId xmlns:p14="http://schemas.microsoft.com/office/powerpoint/2010/main" val="2533957841"/>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lstStyle/>
          <a:p>
            <a:pPr marL="0" indent="0">
              <a:buNone/>
            </a:pPr>
            <a:endParaRPr lang="en-US" dirty="0"/>
          </a:p>
        </p:txBody>
      </p:sp>
      <p:sp>
        <p:nvSpPr>
          <p:cNvPr id="2" name="Rectangle 1"/>
          <p:cNvSpPr/>
          <p:nvPr/>
        </p:nvSpPr>
        <p:spPr>
          <a:xfrm>
            <a:off x="571499" y="592283"/>
            <a:ext cx="11097492" cy="5786199"/>
          </a:xfrm>
          <a:prstGeom prst="rect">
            <a:avLst/>
          </a:prstGeom>
        </p:spPr>
        <p:txBody>
          <a:bodyPr wrap="square">
            <a:spAutoFit/>
          </a:bodyPr>
          <a:lstStyle/>
          <a:p>
            <a:pPr hangingPunct="0"/>
            <a:r>
              <a:rPr lang="en-US" sz="4400" dirty="0">
                <a:latin typeface="Times New Roman" panose="02020603050405020304" pitchFamily="18" charset="0"/>
                <a:ea typeface="Times New Roman" panose="02020603050405020304" pitchFamily="18" charset="0"/>
              </a:rPr>
              <a:t>1-</a:t>
            </a:r>
          </a:p>
          <a:p>
            <a:pPr hangingPunct="0"/>
            <a:r>
              <a:rPr lang="en-US" sz="4400" dirty="0" smtClean="0">
                <a:effectLst/>
                <a:latin typeface="Times New Roman" panose="02020603050405020304" pitchFamily="18" charset="0"/>
                <a:ea typeface="Times New Roman" panose="02020603050405020304" pitchFamily="18" charset="0"/>
              </a:rPr>
              <a:t>“And this is the record of John, when the Jews sent priests and Levites from Jerusalem to ask him, Who art thou?  And he confessed, and denied not; but confessed, I am not the Christ.  And they asked him, What then? Art thou Elias? And he </a:t>
            </a:r>
            <a:r>
              <a:rPr lang="en-US" sz="4400" dirty="0" err="1" smtClean="0">
                <a:effectLst/>
                <a:latin typeface="Times New Roman" panose="02020603050405020304" pitchFamily="18" charset="0"/>
                <a:ea typeface="Times New Roman" panose="02020603050405020304" pitchFamily="18" charset="0"/>
              </a:rPr>
              <a:t>saith</a:t>
            </a:r>
            <a:r>
              <a:rPr lang="en-US" sz="4400" dirty="0" smtClean="0">
                <a:effectLst/>
                <a:latin typeface="Times New Roman" panose="02020603050405020304" pitchFamily="18" charset="0"/>
                <a:ea typeface="Times New Roman" panose="02020603050405020304" pitchFamily="18" charset="0"/>
              </a:rPr>
              <a:t>, I am not. Art thou that prophet? And he answered, No.”</a:t>
            </a:r>
          </a:p>
          <a:p>
            <a:pPr marL="5029200" marR="0" indent="457200" hangingPunct="0">
              <a:spcBef>
                <a:spcPts val="0"/>
              </a:spcBef>
              <a:spcAft>
                <a:spcPts val="0"/>
              </a:spcAft>
            </a:pPr>
            <a:r>
              <a:rPr lang="en-US" dirty="0" smtClean="0">
                <a:effectLst/>
                <a:latin typeface="Times New Roman" panose="02020603050405020304" pitchFamily="18" charset="0"/>
                <a:ea typeface="Times New Roman" panose="02020603050405020304" pitchFamily="18" charset="0"/>
              </a:rPr>
              <a:t>                                                                       John 1:19-21</a:t>
            </a: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229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97427" y="187035"/>
            <a:ext cx="11793682" cy="6546273"/>
          </a:xfrm>
        </p:spPr>
        <p:txBody>
          <a:bodyPr>
            <a:normAutofit fontScale="55000" lnSpcReduction="20000"/>
          </a:bodyPr>
          <a:lstStyle/>
          <a:p>
            <a:pPr marL="0" indent="0" hangingPunct="0">
              <a:buNone/>
            </a:pPr>
            <a:r>
              <a:rPr lang="en-US" sz="3600" dirty="0" smtClean="0"/>
              <a:t>2-</a:t>
            </a:r>
          </a:p>
          <a:p>
            <a:pPr marL="0" indent="0" hangingPunct="0">
              <a:buNone/>
            </a:pPr>
            <a:endParaRPr lang="en-US" sz="3500" dirty="0" smtClean="0"/>
          </a:p>
          <a:p>
            <a:pPr marL="0" indent="0" hangingPunct="0">
              <a:buNone/>
            </a:pPr>
            <a:r>
              <a:rPr lang="en-US" sz="3500" dirty="0" smtClean="0"/>
              <a:t>A </a:t>
            </a:r>
            <a:r>
              <a:rPr lang="en-US" sz="3500" dirty="0"/>
              <a:t>“</a:t>
            </a:r>
            <a:r>
              <a:rPr lang="en-US" sz="3500" dirty="0" err="1"/>
              <a:t>Paraclete</a:t>
            </a:r>
            <a:r>
              <a:rPr lang="en-US" sz="3500" dirty="0"/>
              <a:t>” like Jesus:</a:t>
            </a:r>
          </a:p>
          <a:p>
            <a:pPr marL="0" indent="0" hangingPunct="0">
              <a:lnSpc>
                <a:spcPct val="170000"/>
              </a:lnSpc>
              <a:buNone/>
            </a:pPr>
            <a:r>
              <a:rPr lang="en-US" sz="3500" dirty="0"/>
              <a:t>In the Bible we can find the following four passages wherein Jesus (</a:t>
            </a:r>
            <a:r>
              <a:rPr lang="en-US" sz="3500" dirty="0" err="1"/>
              <a:t>pbuh</a:t>
            </a:r>
            <a:r>
              <a:rPr lang="en-US" sz="3500" dirty="0"/>
              <a:t>) predicts a great event:</a:t>
            </a:r>
          </a:p>
          <a:p>
            <a:pPr marL="0" indent="0" hangingPunct="0">
              <a:lnSpc>
                <a:spcPct val="170000"/>
              </a:lnSpc>
              <a:buNone/>
            </a:pPr>
            <a:r>
              <a:rPr lang="en-US" sz="3500" dirty="0"/>
              <a:t>John 14:16 “And I will pray the Father, and he shall give you another Comforter, that he may abide with you forever”</a:t>
            </a:r>
          </a:p>
          <a:p>
            <a:pPr marL="0" indent="0" hangingPunct="0">
              <a:lnSpc>
                <a:spcPct val="170000"/>
              </a:lnSpc>
              <a:buNone/>
            </a:pPr>
            <a:r>
              <a:rPr lang="en-US" sz="3500" dirty="0"/>
              <a:t>John 15:26 “But when the Comforter is come, whom I will send unto you from the Father, [even] the Spirit of truth, which </a:t>
            </a:r>
            <a:r>
              <a:rPr lang="en-US" sz="3500" dirty="0" err="1"/>
              <a:t>proceedeth</a:t>
            </a:r>
            <a:r>
              <a:rPr lang="en-US" sz="3500" dirty="0"/>
              <a:t> from the Father, he shall testify of me”</a:t>
            </a:r>
          </a:p>
          <a:p>
            <a:pPr marL="0" indent="0" hangingPunct="0">
              <a:lnSpc>
                <a:spcPct val="170000"/>
              </a:lnSpc>
              <a:buNone/>
            </a:pPr>
            <a:r>
              <a:rPr lang="en-US" sz="3500" dirty="0" smtClean="0"/>
              <a:t>John </a:t>
            </a:r>
            <a:r>
              <a:rPr lang="en-US" sz="3500" dirty="0"/>
              <a:t>14:26  “But the Comforter, [which is] the Holy Ghost, whom the Father will send in my name, he shall teach you all things, and bring all things to your remembrance, whatsoever I have said unto you</a:t>
            </a:r>
            <a:r>
              <a:rPr lang="en-US" sz="3500" dirty="0" smtClean="0"/>
              <a:t>.”</a:t>
            </a:r>
          </a:p>
          <a:p>
            <a:pPr marL="0" indent="0" hangingPunct="0">
              <a:lnSpc>
                <a:spcPct val="170000"/>
              </a:lnSpc>
              <a:buNone/>
            </a:pPr>
            <a:r>
              <a:rPr lang="en-US" sz="3500" dirty="0" smtClean="0"/>
              <a:t>John </a:t>
            </a:r>
            <a:r>
              <a:rPr lang="en-US" sz="3500" dirty="0"/>
              <a:t>16:7-14 “Nevertheless I tell you the truth; It is expedient for you that I go away: for if I go not away, the Comforter will not come unto you; but if I depart, I will send him unto you……. when he, the Spirit of truth, is come, he will guide you into all truth: for he shall not speak of himself; but whatsoever he shall hear, [that] shall he speak: and he will shew you things to come.  He shall glorify me: for he shall receive of mine, and shall shew [it] unto you.”</a:t>
            </a:r>
          </a:p>
          <a:p>
            <a:pPr marL="0" indent="0">
              <a:buNone/>
            </a:pPr>
            <a:endParaRPr lang="en-US" dirty="0"/>
          </a:p>
        </p:txBody>
      </p:sp>
    </p:spTree>
    <p:extLst>
      <p:ext uri="{BB962C8B-B14F-4D97-AF65-F5344CB8AC3E}">
        <p14:creationId xmlns:p14="http://schemas.microsoft.com/office/powerpoint/2010/main" val="152827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60217" y="329334"/>
            <a:ext cx="11495809" cy="6279284"/>
          </a:xfrm>
        </p:spPr>
        <p:txBody>
          <a:bodyPr>
            <a:normAutofit lnSpcReduction="10000"/>
          </a:bodyPr>
          <a:lstStyle/>
          <a:p>
            <a:pPr hangingPunct="0"/>
            <a:r>
              <a:rPr lang="en-US" dirty="0"/>
              <a:t>In these four verses, the word “comforter” is translated from the word “</a:t>
            </a:r>
            <a:r>
              <a:rPr lang="en-US" dirty="0" err="1"/>
              <a:t>Paraclete</a:t>
            </a:r>
            <a:r>
              <a:rPr lang="en-US" dirty="0"/>
              <a:t>” (“Ho </a:t>
            </a:r>
            <a:r>
              <a:rPr lang="en-US" dirty="0" err="1"/>
              <a:t>Parakletos</a:t>
            </a:r>
            <a:r>
              <a:rPr lang="en-US" dirty="0"/>
              <a:t>” in Greek). </a:t>
            </a:r>
            <a:r>
              <a:rPr lang="en-US" dirty="0" err="1"/>
              <a:t>Parakletos</a:t>
            </a:r>
            <a:r>
              <a:rPr lang="en-US" dirty="0"/>
              <a:t> in Greek is interpreted as “an advocate”, one who pleads the cause of another, one who councils or advises another from deep concern for the other’s welfare (Beacon Bible commentary volume VII, p.168).  </a:t>
            </a:r>
          </a:p>
          <a:p>
            <a:pPr hangingPunct="0"/>
            <a:r>
              <a:rPr lang="en-US" dirty="0"/>
              <a:t>In these verses we are told that once Jesus (</a:t>
            </a:r>
            <a:r>
              <a:rPr lang="en-US" dirty="0" err="1"/>
              <a:t>pbuh</a:t>
            </a:r>
            <a:r>
              <a:rPr lang="en-US" dirty="0"/>
              <a:t>) departs, a </a:t>
            </a:r>
            <a:r>
              <a:rPr lang="en-US" dirty="0" err="1"/>
              <a:t>Paraclete</a:t>
            </a:r>
            <a:r>
              <a:rPr lang="en-US" dirty="0"/>
              <a:t> will come.  He will glorify Jesus (</a:t>
            </a:r>
            <a:r>
              <a:rPr lang="en-US" dirty="0" err="1"/>
              <a:t>pbuh</a:t>
            </a:r>
            <a:r>
              <a:rPr lang="en-US" dirty="0"/>
              <a:t>), and he will guide mankind into all truth.  This “</a:t>
            </a:r>
            <a:r>
              <a:rPr lang="en-US" dirty="0" err="1"/>
              <a:t>Paraclete</a:t>
            </a:r>
            <a:r>
              <a:rPr lang="en-US" dirty="0"/>
              <a:t>” is identified in John 14:26 as the Holy Ghost.</a:t>
            </a:r>
          </a:p>
          <a:p>
            <a:pPr hangingPunct="0"/>
            <a:r>
              <a:rPr lang="en-US" dirty="0"/>
              <a:t>It must be pointed out that the original Greek manuscripts speak of a “Holy </a:t>
            </a:r>
            <a:r>
              <a:rPr lang="en-US" dirty="0" err="1"/>
              <a:t>pneuma</a:t>
            </a:r>
            <a:r>
              <a:rPr lang="en-US" dirty="0"/>
              <a:t>.”  The word </a:t>
            </a:r>
            <a:r>
              <a:rPr lang="en-US" dirty="0" err="1"/>
              <a:t>pneuma</a:t>
            </a:r>
            <a:r>
              <a:rPr lang="en-US" dirty="0"/>
              <a:t> {</a:t>
            </a:r>
            <a:r>
              <a:rPr lang="en-US" dirty="0" err="1"/>
              <a:t>pnyoo</a:t>
            </a:r>
            <a:r>
              <a:rPr lang="en-US" dirty="0"/>
              <a:t>’-</a:t>
            </a:r>
            <a:r>
              <a:rPr lang="en-US" dirty="0" err="1"/>
              <a:t>mah</a:t>
            </a:r>
            <a:r>
              <a:rPr lang="en-US" dirty="0"/>
              <a:t>} is the Greek root word for “spirit.”  There is no separate word for “Ghost” in the Greek manuscripts, of which there are claimed to be over 24,000 today.  </a:t>
            </a:r>
          </a:p>
          <a:p>
            <a:r>
              <a:rPr lang="en-US" dirty="0"/>
              <a:t>The translators of the King James Version of the Bible translate this word as “Ghost” to convey their own personal understanding of the text.  However, a more accurate translation is “Holy Spirit.”  More faithful and recent translations of the Bible, such as the New Revised Standard Version (NRSV), do indeed now translate it as “Holy Spirit.”</a:t>
            </a:r>
          </a:p>
        </p:txBody>
      </p:sp>
    </p:spTree>
    <p:extLst>
      <p:ext uri="{BB962C8B-B14F-4D97-AF65-F5344CB8AC3E}">
        <p14:creationId xmlns:p14="http://schemas.microsoft.com/office/powerpoint/2010/main" val="3367735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818409" y="1454727"/>
            <a:ext cx="11544300" cy="6328064"/>
          </a:xfrm>
        </p:spPr>
        <p:txBody>
          <a:bodyPr/>
          <a:lstStyle/>
          <a:p>
            <a:endParaRPr lang="en-US" dirty="0" smtClean="0"/>
          </a:p>
          <a:p>
            <a:endParaRPr lang="en-US" dirty="0"/>
          </a:p>
          <a:p>
            <a:pPr marL="0" indent="0">
              <a:buNone/>
            </a:pPr>
            <a:endParaRPr lang="en-US" dirty="0"/>
          </a:p>
        </p:txBody>
      </p:sp>
      <p:sp>
        <p:nvSpPr>
          <p:cNvPr id="15" name="Rectangle 11"/>
          <p:cNvSpPr>
            <a:spLocks noChangeArrowheads="1"/>
          </p:cNvSpPr>
          <p:nvPr/>
        </p:nvSpPr>
        <p:spPr bwMode="auto">
          <a:xfrm>
            <a:off x="311727" y="414564"/>
            <a:ext cx="11492346"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lang="en-US" altLang="en-US" sz="2600" dirty="0"/>
              <a:t>All Bibles in existence today are compiled from “ancient manuscripts,” the most ancient of which being those of the fourth century C.E.  Any scholar of the Bible will tell us that no two ancient manuscripts are exactly identical.  All Bibles in our possession today are the result of extensive cutting and pasting from these various manuscripts with no single one being the definitive reference.</a:t>
            </a:r>
          </a:p>
          <a:p>
            <a:pPr marL="0" marR="0" lvl="0" indent="0" algn="l" defTabSz="914400" rtl="0" eaLnBrk="0" fontAlgn="base" latinLnBrk="0" hangingPunct="0">
              <a:lnSpc>
                <a:spcPct val="150000"/>
              </a:lnSpc>
              <a:spcBef>
                <a:spcPct val="0"/>
              </a:spcBef>
              <a:spcAft>
                <a:spcPct val="0"/>
              </a:spcAft>
              <a:buClrTx/>
              <a:buSzTx/>
              <a:buFontTx/>
              <a:buNone/>
              <a:tabLst/>
            </a:pPr>
            <a:r>
              <a:rPr lang="en-US" altLang="en-US" sz="2600" dirty="0"/>
              <a:t>What the translators of the Bible have done when presented with such discrepancies is to do their best to choose the correct version.  In other words, since they cannot know which “ancient manuscript” is the correct one, they must do a little detective work on the text in order to decide which “version” of a given verse to accept.  John 14:26 is just such an example of such selection techniques.</a:t>
            </a:r>
          </a:p>
        </p:txBody>
      </p:sp>
    </p:spTree>
    <p:extLst>
      <p:ext uri="{BB962C8B-B14F-4D97-AF65-F5344CB8AC3E}">
        <p14:creationId xmlns:p14="http://schemas.microsoft.com/office/powerpoint/2010/main" val="937561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2"/>
          <p:cNvSpPr>
            <a:spLocks noGrp="1" noChangeArrowheads="1"/>
          </p:cNvSpPr>
          <p:nvPr>
            <p:ph idx="1"/>
          </p:nvPr>
        </p:nvSpPr>
        <p:spPr bwMode="auto">
          <a:xfrm>
            <a:off x="360363" y="100672"/>
            <a:ext cx="11495663" cy="667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John 14:26 is the only verse of the Bible which associates the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Parakletos</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with the Holy Spirit.  But if we were to go back to the “ancient manuscripts” themselves, we would find that they are not all in agreement that the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Parakletos</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is the Holy Spirit.  For instance, in the famous the Codex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Syriacus</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written around the fifth century C.E., and discovered in 1812 on Mount Sinai by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Mrs.Agnes</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 Lewis (and Mrs.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Bensley</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 text of 14:26 reads;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Paraclete</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 Spirit”; and not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Paraclete</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 Holy Spirit.”.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Is this just knit picking?  “Spirit” or “Holy Spirit,” what’s the big deal? There is a big difference.  A “spirit,” according to the language of the Bible simply means “a prophet” See for instance:</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“Beloved, believe not every spirit, but try the spirits whether they are of God: because many false prophets are gone out into the world,”     1 John 4:1-3:</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0451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TotalTime>
  <Words>4014</Words>
  <Application>Microsoft Office PowerPoint</Application>
  <PresentationFormat>Custom</PresentationFormat>
  <Paragraphs>129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Jamal Daoudi</dc:creator>
  <cp:lastModifiedBy>Courtney Holiday</cp:lastModifiedBy>
  <cp:revision>36</cp:revision>
  <dcterms:created xsi:type="dcterms:W3CDTF">2018-02-15T22:03:09Z</dcterms:created>
  <dcterms:modified xsi:type="dcterms:W3CDTF">2018-02-19T16:28:19Z</dcterms:modified>
</cp:coreProperties>
</file>